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75" r:id="rId4"/>
    <p:sldId id="259" r:id="rId5"/>
    <p:sldId id="265" r:id="rId6"/>
    <p:sldId id="266" r:id="rId7"/>
    <p:sldId id="267" r:id="rId8"/>
    <p:sldId id="268" r:id="rId9"/>
    <p:sldId id="269" r:id="rId10"/>
    <p:sldId id="270" r:id="rId11"/>
    <p:sldId id="264" r:id="rId12"/>
    <p:sldId id="272" r:id="rId13"/>
    <p:sldId id="273" r:id="rId14"/>
    <p:sldId id="274" r:id="rId15"/>
    <p:sldId id="258" r:id="rId16"/>
    <p:sldId id="271" r:id="rId17"/>
    <p:sldId id="262" r:id="rId18"/>
    <p:sldId id="260" r:id="rId19"/>
    <p:sldId id="276" r:id="rId20"/>
    <p:sldId id="277" r:id="rId21"/>
    <p:sldId id="278" r:id="rId22"/>
    <p:sldId id="279" r:id="rId23"/>
    <p:sldId id="280" r:id="rId24"/>
    <p:sldId id="281" r:id="rId25"/>
    <p:sldId id="261" r:id="rId26"/>
    <p:sldId id="263" r:id="rId27"/>
  </p:sldIdLst>
  <p:sldSz cx="14630400" cy="8229600"/>
  <p:notesSz cx="8229600" cy="14630400"/>
  <p:embeddedFontLst>
    <p:embeddedFont>
      <p:font typeface="Merriweather" charset="0"/>
      <p:regular r:id="rId29"/>
    </p:embeddedFont>
    <p:embeddedFont>
      <p:font typeface="Calibri" pitchFamily="34" charset="0"/>
      <p:regular r:id="rId30"/>
      <p:bold r:id="rId31"/>
      <p:italic r:id="rId32"/>
      <p:boldItalic r:id="rId33"/>
    </p:embeddedFont>
    <p:embeddedFont>
      <p:font typeface="Calibri Light"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1" autoAdjust="0"/>
    <p:restoredTop sz="94610"/>
  </p:normalViewPr>
  <p:slideViewPr>
    <p:cSldViewPr snapToGrid="0" snapToObjects="1">
      <p:cViewPr>
        <p:scale>
          <a:sx n="79" d="100"/>
          <a:sy n="79" d="100"/>
        </p:scale>
        <p:origin x="-360" y="24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48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578248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27921B-6B83-31F2-F0CD-8166B47ED137}"/>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9FB860D-78FF-1166-1AB4-FD3C7C22AF02}"/>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EB381E0E-60F5-6747-0D31-BB15AF26F216}"/>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4ECB6BB7-5ECE-4F2D-C05F-09189ABF2801}"/>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7195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F6F9C44-CFDE-5A24-DC96-4FDE217C7A44}"/>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944F7044-B25B-EBA6-4885-39FFFCB17A13}"/>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EE675A31-ACC6-DC96-65F5-A6EDCD67EF8A}"/>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66C58F5E-F3D9-3AA2-FA83-1E761AD1E3CC}"/>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7282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DBAA4EC-AF7B-2622-57AD-D9801FE7EE3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F62CB75D-6E13-7AB9-1DAD-57B222B4CD43}"/>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76BD70DA-A1F8-CD8E-C8B6-9ED787259DDD}"/>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F171FBFB-22E2-8AFE-CAEC-53B23C578F18}"/>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910496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79DBABB-A850-76AD-4CA6-1FA6A3B3A4E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4D9F7D6-7954-C5D9-99EB-A7242FD0CB89}"/>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866F59B0-CE48-A1E9-86B7-0DAFC7638BFD}"/>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8D7D1C86-DD99-E56E-D263-8F485DBC801F}"/>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94680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C0F0E50-33F9-EA9E-4003-3C01AB1140F0}"/>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3315DB7-F0DF-3CC7-0F6B-A6E759B8B9AB}"/>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52879AE4-5487-035C-93D0-15BEFA4443CE}"/>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FDC4EA68-F803-89D3-225F-AE1A8AA33A7A}"/>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40046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D2C444E-DD4D-2AED-BAB0-9577175842BB}"/>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06173C0E-766F-319E-56ED-B45ACF6D1585}"/>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BCA5C03B-D4D7-EA7A-7D8E-1CB9411119A1}"/>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568539B3-1193-6FB1-4381-C2F5F7E786DC}"/>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797184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24738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35CE304-4A2E-42F3-9AE4-CF0A2C6C9987}"/>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089C9380-8ADF-A007-71FF-24D1077F73AF}"/>
              </a:ext>
            </a:extLst>
          </p:cNvPr>
          <p:cNvSpPr>
            <a:spLocks noGrp="1" noRot="1" noChangeAspect="1"/>
          </p:cNvSpPr>
          <p:nvPr>
            <p:ph type="sldImg"/>
          </p:nvPr>
        </p:nvSpPr>
        <p:spPr>
          <a:xfrm>
            <a:off x="-762000" y="1096963"/>
            <a:ext cx="9753600" cy="5486400"/>
          </a:xfrm>
          <a:prstGeom prst="rect">
            <a:avLst/>
          </a:prstGeom>
        </p:spPr>
      </p:sp>
      <p:sp>
        <p:nvSpPr>
          <p:cNvPr id="3" name="Notes Placeholder 2">
            <a:extLst>
              <a:ext uri="{FF2B5EF4-FFF2-40B4-BE49-F238E27FC236}">
                <a16:creationId xmlns="" xmlns:a16="http://schemas.microsoft.com/office/drawing/2014/main" id="{B5FD2C83-1C90-BAA5-2F19-70BAC68630AE}"/>
              </a:ext>
            </a:extLst>
          </p:cNvPr>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a:extLst>
              <a:ext uri="{FF2B5EF4-FFF2-40B4-BE49-F238E27FC236}">
                <a16:creationId xmlns="" xmlns:a16="http://schemas.microsoft.com/office/drawing/2014/main" id="{B944C05D-3F1D-5599-B828-00E7F9931A8A}"/>
              </a:ext>
            </a:extLst>
          </p:cNvPr>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6046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188720"/>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ea typeface="Merriweather" pitchFamily="34" charset="-122"/>
                <a:cs typeface="Merriweather" pitchFamily="34" charset="-120"/>
              </a:rPr>
              <a:t>Company Data Analysis by Power BI</a:t>
            </a:r>
            <a:endParaRPr lang="en-US" sz="6700" dirty="0"/>
          </a:p>
        </p:txBody>
      </p:sp>
      <p:sp>
        <p:nvSpPr>
          <p:cNvPr id="4" name="Text 1"/>
          <p:cNvSpPr/>
          <p:nvPr/>
        </p:nvSpPr>
        <p:spPr>
          <a:xfrm>
            <a:off x="6350198" y="4752142"/>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ea typeface="Merriweather" pitchFamily="34" charset="-122"/>
                <a:cs typeface="Merriweather" pitchFamily="34" charset="-120"/>
              </a:rPr>
              <a:t>Power BI offers a comprehensive solution for analyzing and visualizing company data. It empowers businesses to gain valuable insights, make informed decisions, and drive growth.</a:t>
            </a:r>
            <a:endParaRPr lang="en-US" sz="1900" dirty="0"/>
          </a:p>
        </p:txBody>
      </p:sp>
      <p:sp>
        <p:nvSpPr>
          <p:cNvPr id="5" name="Shape 2"/>
          <p:cNvSpPr/>
          <p:nvPr/>
        </p:nvSpPr>
        <p:spPr>
          <a:xfrm>
            <a:off x="6350198" y="6627495"/>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4818068"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pPr marL="571500" indent="-571500">
              <a:buFont typeface="Arial" pitchFamily="34" charset="0"/>
              <a:buChar char="•"/>
            </a:pPr>
            <a:r>
              <a:rPr lang="en-US" sz="3200" b="1" dirty="0">
                <a:solidFill>
                  <a:schemeClr val="bg1"/>
                </a:solidFill>
              </a:rPr>
              <a:t>Top Customers</a:t>
            </a:r>
            <a:r>
              <a:rPr lang="en-US" sz="3200" dirty="0">
                <a:solidFill>
                  <a:schemeClr val="bg1"/>
                </a:solidFill>
              </a:rPr>
              <a:t> like </a:t>
            </a:r>
            <a:r>
              <a:rPr lang="en-US" sz="3200" b="1" dirty="0">
                <a:solidFill>
                  <a:schemeClr val="bg1"/>
                </a:solidFill>
              </a:rPr>
              <a:t>Ryan Taylor</a:t>
            </a:r>
            <a:r>
              <a:rPr lang="en-US" sz="3200" dirty="0">
                <a:solidFill>
                  <a:schemeClr val="bg1"/>
                </a:solidFill>
              </a:rPr>
              <a:t> and </a:t>
            </a:r>
            <a:r>
              <a:rPr lang="en-US" sz="3200" b="1" dirty="0">
                <a:solidFill>
                  <a:schemeClr val="bg1"/>
                </a:solidFill>
              </a:rPr>
              <a:t>Gregory Chan</a:t>
            </a:r>
            <a:r>
              <a:rPr lang="en-US" sz="3200" dirty="0">
                <a:solidFill>
                  <a:schemeClr val="bg1"/>
                </a:solidFill>
              </a:rPr>
              <a:t> drive significant sales, and maintaining relationships with these key customers is critical</a:t>
            </a:r>
            <a:r>
              <a:rPr lang="en-US" sz="3200" dirty="0" smtClean="0">
                <a:solidFill>
                  <a:schemeClr val="bg1"/>
                </a:solidFill>
              </a:rPr>
              <a:t>.</a:t>
            </a:r>
            <a:endParaRPr lang="ar-EG" sz="3200" dirty="0" smtClean="0">
              <a:solidFill>
                <a:schemeClr val="bg1"/>
              </a:solidFill>
            </a:endParaRPr>
          </a:p>
          <a:p>
            <a:pPr marL="571500" indent="-571500">
              <a:buFont typeface="Arial" pitchFamily="34" charset="0"/>
              <a:buChar char="•"/>
            </a:pPr>
            <a:r>
              <a:rPr lang="en-US" sz="3200" b="1" dirty="0" smtClean="0">
                <a:solidFill>
                  <a:schemeClr val="bg1"/>
                </a:solidFill>
              </a:rPr>
              <a:t>Sales </a:t>
            </a:r>
            <a:r>
              <a:rPr lang="en-US" sz="3200" b="1" dirty="0">
                <a:solidFill>
                  <a:schemeClr val="bg1"/>
                </a:solidFill>
              </a:rPr>
              <a:t>Trends</a:t>
            </a:r>
            <a:r>
              <a:rPr lang="en-US" sz="3200" dirty="0">
                <a:solidFill>
                  <a:schemeClr val="bg1"/>
                </a:solidFill>
              </a:rPr>
              <a:t> indicate continuous growth, particularly in 2018, providing an opportunity to capitalize on current momentum</a:t>
            </a:r>
            <a:r>
              <a:rPr lang="en-US" sz="3200" dirty="0" smtClean="0">
                <a:solidFill>
                  <a:schemeClr val="bg1"/>
                </a:solidFill>
              </a:rPr>
              <a:t>.</a:t>
            </a:r>
            <a:endParaRPr lang="ar-EG" sz="3200" dirty="0" smtClean="0">
              <a:solidFill>
                <a:schemeClr val="bg1"/>
              </a:solidFill>
            </a:endParaRPr>
          </a:p>
          <a:p>
            <a:pPr marL="571500" indent="-571500">
              <a:buFont typeface="Arial" pitchFamily="34" charset="0"/>
              <a:buChar char="•"/>
            </a:pPr>
            <a:r>
              <a:rPr lang="en-US" sz="3200" b="1" dirty="0" smtClean="0">
                <a:solidFill>
                  <a:schemeClr val="bg1"/>
                </a:solidFill>
              </a:rPr>
              <a:t>Product </a:t>
            </a:r>
            <a:r>
              <a:rPr lang="en-US" sz="3200" b="1" dirty="0">
                <a:solidFill>
                  <a:schemeClr val="bg1"/>
                </a:solidFill>
              </a:rPr>
              <a:t>Analysis</a:t>
            </a:r>
            <a:r>
              <a:rPr lang="en-US" sz="3200" dirty="0">
                <a:solidFill>
                  <a:schemeClr val="bg1"/>
                </a:solidFill>
              </a:rPr>
              <a:t> suggests focusing on </a:t>
            </a:r>
            <a:r>
              <a:rPr lang="en-US" sz="3200" b="1" dirty="0">
                <a:solidFill>
                  <a:schemeClr val="bg1"/>
                </a:solidFill>
              </a:rPr>
              <a:t>Product 72</a:t>
            </a:r>
            <a:r>
              <a:rPr lang="en-US" sz="3200" dirty="0">
                <a:solidFill>
                  <a:schemeClr val="bg1"/>
                </a:solidFill>
              </a:rPr>
              <a:t> and </a:t>
            </a:r>
            <a:r>
              <a:rPr lang="en-US" sz="3200" b="1" dirty="0">
                <a:solidFill>
                  <a:schemeClr val="bg1"/>
                </a:solidFill>
              </a:rPr>
              <a:t>Product 87</a:t>
            </a:r>
            <a:r>
              <a:rPr lang="en-US" sz="3200" dirty="0">
                <a:solidFill>
                  <a:schemeClr val="bg1"/>
                </a:solidFill>
              </a:rPr>
              <a:t> for sustained profitability, while addressing underperforming products categorized as weak</a:t>
            </a:r>
            <a:r>
              <a:rPr lang="en-US" sz="3200" dirty="0" smtClean="0">
                <a:solidFill>
                  <a:schemeClr val="bg1"/>
                </a:solidFill>
              </a:rPr>
              <a:t>.</a:t>
            </a:r>
            <a:endParaRPr lang="ar-EG" sz="3200" dirty="0" smtClean="0">
              <a:solidFill>
                <a:schemeClr val="bg1"/>
              </a:solidFill>
            </a:endParaRPr>
          </a:p>
          <a:p>
            <a:pPr marL="571500" indent="-571500">
              <a:buFont typeface="Arial" pitchFamily="34" charset="0"/>
              <a:buChar char="•"/>
            </a:pPr>
            <a:r>
              <a:rPr lang="en-US" sz="3200" b="1" dirty="0" smtClean="0">
                <a:solidFill>
                  <a:schemeClr val="bg1"/>
                </a:solidFill>
              </a:rPr>
              <a:t>Customer </a:t>
            </a:r>
            <a:r>
              <a:rPr lang="en-US" sz="3200" b="1" dirty="0">
                <a:solidFill>
                  <a:schemeClr val="bg1"/>
                </a:solidFill>
              </a:rPr>
              <a:t>Growth</a:t>
            </a:r>
            <a:r>
              <a:rPr lang="en-US" sz="3200" dirty="0">
                <a:solidFill>
                  <a:schemeClr val="bg1"/>
                </a:solidFill>
              </a:rPr>
              <a:t> insights, especially for individuals like </a:t>
            </a:r>
            <a:r>
              <a:rPr lang="en-US" sz="3200" b="1" dirty="0">
                <a:solidFill>
                  <a:schemeClr val="bg1"/>
                </a:solidFill>
              </a:rPr>
              <a:t>Aaron Cruz</a:t>
            </a:r>
            <a:r>
              <a:rPr lang="en-US" sz="3200" dirty="0">
                <a:solidFill>
                  <a:schemeClr val="bg1"/>
                </a:solidFill>
              </a:rPr>
              <a:t> and </a:t>
            </a:r>
            <a:r>
              <a:rPr lang="en-US" sz="3200" b="1" dirty="0">
                <a:solidFill>
                  <a:schemeClr val="bg1"/>
                </a:solidFill>
              </a:rPr>
              <a:t>Adam Tucker</a:t>
            </a:r>
            <a:r>
              <a:rPr lang="en-US" sz="3200" dirty="0">
                <a:solidFill>
                  <a:schemeClr val="bg1"/>
                </a:solidFill>
              </a:rPr>
              <a:t>, provide strategic areas for targeted marketing and sales optimization efforts.</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b="1" dirty="0"/>
              <a:t>Key </a:t>
            </a:r>
            <a:r>
              <a:rPr lang="en-US" sz="4000" b="1" dirty="0" smtClean="0"/>
              <a:t>Insights</a:t>
            </a:r>
            <a:endParaRPr lang="en-US" sz="4000" b="1" dirty="0"/>
          </a:p>
        </p:txBody>
      </p:sp>
    </p:spTree>
    <p:extLst>
      <p:ext uri="{BB962C8B-B14F-4D97-AF65-F5344CB8AC3E}">
        <p14:creationId xmlns:p14="http://schemas.microsoft.com/office/powerpoint/2010/main" val="267552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3076" name="Picture 4" descr="C:\Users\dell\OneDrive\Pictures\Screenshots\Screenshot 2024-10-11 1215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80" y="221204"/>
            <a:ext cx="6864687" cy="717099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dell\OneDrive\Pictures\Screenshots\Screenshot 2024-10-11 1216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322" y="221204"/>
            <a:ext cx="7209322" cy="717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11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4818068"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en-US" sz="2400" b="1" dirty="0">
                <a:solidFill>
                  <a:schemeClr val="bg1"/>
                </a:solidFill>
              </a:rPr>
              <a:t>Overall Sales Budget</a:t>
            </a:r>
            <a:r>
              <a:rPr lang="en-US" sz="2400" dirty="0">
                <a:solidFill>
                  <a:schemeClr val="bg1"/>
                </a:solidFill>
              </a:rPr>
              <a:t>:</a:t>
            </a:r>
          </a:p>
          <a:p>
            <a:pPr marL="342900" indent="-342900">
              <a:buFont typeface="Arial" pitchFamily="34" charset="0"/>
              <a:buChar char="•"/>
            </a:pPr>
            <a:r>
              <a:rPr lang="en-US" sz="2400" dirty="0">
                <a:solidFill>
                  <a:schemeClr val="bg1"/>
                </a:solidFill>
              </a:rPr>
              <a:t>The total sales budget for the year is </a:t>
            </a:r>
            <a:r>
              <a:rPr lang="en-US" sz="2400" b="1" dirty="0">
                <a:solidFill>
                  <a:schemeClr val="bg1"/>
                </a:solidFill>
              </a:rPr>
              <a:t>40.86M</a:t>
            </a:r>
            <a:r>
              <a:rPr lang="en-US" sz="2400" dirty="0">
                <a:solidFill>
                  <a:schemeClr val="bg1"/>
                </a:solidFill>
              </a:rPr>
              <a:t>.</a:t>
            </a:r>
          </a:p>
          <a:p>
            <a:r>
              <a:rPr lang="en-US" sz="2400" b="1" dirty="0">
                <a:solidFill>
                  <a:schemeClr val="bg1"/>
                </a:solidFill>
              </a:rPr>
              <a:t>Sales Budget by Product</a:t>
            </a:r>
            <a:r>
              <a:rPr lang="en-US" sz="2400" dirty="0">
                <a:solidFill>
                  <a:schemeClr val="bg1"/>
                </a:solidFill>
              </a:rPr>
              <a:t>:</a:t>
            </a:r>
          </a:p>
          <a:p>
            <a:pPr marL="342900" indent="-342900">
              <a:buFont typeface="Arial" pitchFamily="34" charset="0"/>
              <a:buChar char="•"/>
            </a:pPr>
            <a:r>
              <a:rPr lang="en-US" sz="2400" b="1" dirty="0">
                <a:solidFill>
                  <a:schemeClr val="bg1"/>
                </a:solidFill>
              </a:rPr>
              <a:t>Product 59</a:t>
            </a:r>
            <a:r>
              <a:rPr lang="en-US" sz="2400" dirty="0">
                <a:solidFill>
                  <a:schemeClr val="bg1"/>
                </a:solidFill>
              </a:rPr>
              <a:t> has the highest sales budget at </a:t>
            </a:r>
            <a:r>
              <a:rPr lang="en-US" sz="2400" b="1" dirty="0">
                <a:solidFill>
                  <a:schemeClr val="bg1"/>
                </a:solidFill>
              </a:rPr>
              <a:t>0.87M</a:t>
            </a:r>
            <a:r>
              <a:rPr lang="en-US" sz="2400" dirty="0">
                <a:solidFill>
                  <a:schemeClr val="bg1"/>
                </a:solidFill>
              </a:rPr>
              <a:t>, followed closely by </a:t>
            </a:r>
            <a:r>
              <a:rPr lang="en-US" sz="2400" b="1" dirty="0">
                <a:solidFill>
                  <a:schemeClr val="bg1"/>
                </a:solidFill>
              </a:rPr>
              <a:t>Product 47</a:t>
            </a:r>
            <a:r>
              <a:rPr lang="en-US" sz="2400" dirty="0">
                <a:solidFill>
                  <a:schemeClr val="bg1"/>
                </a:solidFill>
              </a:rPr>
              <a:t> at </a:t>
            </a:r>
            <a:r>
              <a:rPr lang="en-US" sz="2400" b="1" dirty="0">
                <a:solidFill>
                  <a:schemeClr val="bg1"/>
                </a:solidFill>
              </a:rPr>
              <a:t>0.85M</a:t>
            </a:r>
            <a:r>
              <a:rPr lang="en-US" sz="2400" dirty="0">
                <a:solidFill>
                  <a:schemeClr val="bg1"/>
                </a:solidFill>
              </a:rPr>
              <a:t>.</a:t>
            </a:r>
          </a:p>
          <a:p>
            <a:pPr marL="342900" indent="-342900">
              <a:buFont typeface="Arial" pitchFamily="34" charset="0"/>
              <a:buChar char="•"/>
            </a:pPr>
            <a:r>
              <a:rPr lang="en-US" sz="2400" dirty="0">
                <a:solidFill>
                  <a:schemeClr val="bg1"/>
                </a:solidFill>
              </a:rPr>
              <a:t>Several other products like </a:t>
            </a:r>
            <a:r>
              <a:rPr lang="en-US" sz="2400" b="1" dirty="0">
                <a:solidFill>
                  <a:schemeClr val="bg1"/>
                </a:solidFill>
              </a:rPr>
              <a:t>Product 81</a:t>
            </a:r>
            <a:r>
              <a:rPr lang="en-US" sz="2400" dirty="0">
                <a:solidFill>
                  <a:schemeClr val="bg1"/>
                </a:solidFill>
              </a:rPr>
              <a:t>, </a:t>
            </a:r>
            <a:r>
              <a:rPr lang="en-US" sz="2400" b="1" dirty="0">
                <a:solidFill>
                  <a:schemeClr val="bg1"/>
                </a:solidFill>
              </a:rPr>
              <a:t>Product 1</a:t>
            </a:r>
            <a:r>
              <a:rPr lang="en-US" sz="2400" dirty="0">
                <a:solidFill>
                  <a:schemeClr val="bg1"/>
                </a:solidFill>
              </a:rPr>
              <a:t>, and </a:t>
            </a:r>
            <a:r>
              <a:rPr lang="en-US" sz="2400" b="1" dirty="0">
                <a:solidFill>
                  <a:schemeClr val="bg1"/>
                </a:solidFill>
              </a:rPr>
              <a:t>Product 90</a:t>
            </a:r>
            <a:r>
              <a:rPr lang="en-US" sz="2400" dirty="0">
                <a:solidFill>
                  <a:schemeClr val="bg1"/>
                </a:solidFill>
              </a:rPr>
              <a:t> are in the top range with budgets around </a:t>
            </a:r>
            <a:r>
              <a:rPr lang="en-US" sz="2400" b="1" dirty="0">
                <a:solidFill>
                  <a:schemeClr val="bg1"/>
                </a:solidFill>
              </a:rPr>
              <a:t>0.85M</a:t>
            </a:r>
            <a:r>
              <a:rPr lang="en-US" sz="2400" dirty="0">
                <a:solidFill>
                  <a:schemeClr val="bg1"/>
                </a:solidFill>
              </a:rPr>
              <a:t> and </a:t>
            </a:r>
            <a:r>
              <a:rPr lang="en-US" sz="2400" b="1" dirty="0">
                <a:solidFill>
                  <a:schemeClr val="bg1"/>
                </a:solidFill>
              </a:rPr>
              <a:t>0.81M</a:t>
            </a:r>
            <a:r>
              <a:rPr lang="en-US" sz="2400" dirty="0">
                <a:solidFill>
                  <a:schemeClr val="bg1"/>
                </a:solidFill>
              </a:rPr>
              <a:t>.</a:t>
            </a:r>
          </a:p>
          <a:p>
            <a:r>
              <a:rPr lang="en-US" sz="2400" b="1" dirty="0">
                <a:solidFill>
                  <a:schemeClr val="bg1"/>
                </a:solidFill>
              </a:rPr>
              <a:t>Sales Budget by Salesperson</a:t>
            </a:r>
            <a:r>
              <a:rPr lang="en-US" sz="2400" dirty="0">
                <a:solidFill>
                  <a:schemeClr val="bg1"/>
                </a:solidFill>
              </a:rPr>
              <a:t>:</a:t>
            </a:r>
          </a:p>
          <a:p>
            <a:pPr marL="342900" indent="-342900">
              <a:buFont typeface="Arial" pitchFamily="34" charset="0"/>
              <a:buChar char="•"/>
            </a:pPr>
            <a:r>
              <a:rPr lang="en-US" sz="2400" b="1" dirty="0">
                <a:solidFill>
                  <a:schemeClr val="bg1"/>
                </a:solidFill>
              </a:rPr>
              <a:t>Brian Davis</a:t>
            </a:r>
            <a:r>
              <a:rPr lang="en-US" sz="2400" dirty="0">
                <a:solidFill>
                  <a:schemeClr val="bg1"/>
                </a:solidFill>
              </a:rPr>
              <a:t> leads with a budget of </a:t>
            </a:r>
            <a:r>
              <a:rPr lang="en-US" sz="2400" b="1" dirty="0">
                <a:solidFill>
                  <a:schemeClr val="bg1"/>
                </a:solidFill>
              </a:rPr>
              <a:t>1.13M</a:t>
            </a:r>
            <a:r>
              <a:rPr lang="en-US" sz="2400" dirty="0">
                <a:solidFill>
                  <a:schemeClr val="bg1"/>
                </a:solidFill>
              </a:rPr>
              <a:t>, followed by </a:t>
            </a:r>
            <a:r>
              <a:rPr lang="en-US" sz="2400" b="1" dirty="0">
                <a:solidFill>
                  <a:schemeClr val="bg1"/>
                </a:solidFill>
              </a:rPr>
              <a:t>Bobby Russell</a:t>
            </a:r>
            <a:r>
              <a:rPr lang="en-US" sz="2400" dirty="0">
                <a:solidFill>
                  <a:schemeClr val="bg1"/>
                </a:solidFill>
              </a:rPr>
              <a:t> (</a:t>
            </a:r>
            <a:r>
              <a:rPr lang="en-US" sz="2400" b="1" dirty="0">
                <a:solidFill>
                  <a:schemeClr val="bg1"/>
                </a:solidFill>
              </a:rPr>
              <a:t>1.08M</a:t>
            </a:r>
            <a:r>
              <a:rPr lang="en-US" sz="2400" dirty="0">
                <a:solidFill>
                  <a:schemeClr val="bg1"/>
                </a:solidFill>
              </a:rPr>
              <a:t>) and </a:t>
            </a:r>
            <a:r>
              <a:rPr lang="en-US" sz="2400" b="1" dirty="0">
                <a:solidFill>
                  <a:schemeClr val="bg1"/>
                </a:solidFill>
              </a:rPr>
              <a:t>Eugene Holmes</a:t>
            </a:r>
            <a:r>
              <a:rPr lang="en-US" sz="2400" dirty="0">
                <a:solidFill>
                  <a:schemeClr val="bg1"/>
                </a:solidFill>
              </a:rPr>
              <a:t> (</a:t>
            </a:r>
            <a:r>
              <a:rPr lang="en-US" sz="2400" b="1" dirty="0">
                <a:solidFill>
                  <a:schemeClr val="bg1"/>
                </a:solidFill>
              </a:rPr>
              <a:t>1.07M</a:t>
            </a:r>
            <a:r>
              <a:rPr lang="en-US" sz="2400" dirty="0">
                <a:solidFill>
                  <a:schemeClr val="bg1"/>
                </a:solidFill>
              </a:rPr>
              <a:t>).</a:t>
            </a:r>
          </a:p>
          <a:p>
            <a:pPr marL="342900" indent="-342900">
              <a:buFont typeface="Arial" pitchFamily="34" charset="0"/>
              <a:buChar char="•"/>
            </a:pPr>
            <a:r>
              <a:rPr lang="en-US" sz="2400" dirty="0">
                <a:solidFill>
                  <a:schemeClr val="bg1"/>
                </a:solidFill>
              </a:rPr>
              <a:t>Several other salespersons, including </a:t>
            </a:r>
            <a:r>
              <a:rPr lang="en-US" sz="2400" b="1" dirty="0">
                <a:solidFill>
                  <a:schemeClr val="bg1"/>
                </a:solidFill>
              </a:rPr>
              <a:t>Brian Thomas</a:t>
            </a:r>
            <a:r>
              <a:rPr lang="en-US" sz="2400" dirty="0">
                <a:solidFill>
                  <a:schemeClr val="bg1"/>
                </a:solidFill>
              </a:rPr>
              <a:t> and </a:t>
            </a:r>
            <a:r>
              <a:rPr lang="en-US" sz="2400" b="1" dirty="0">
                <a:solidFill>
                  <a:schemeClr val="bg1"/>
                </a:solidFill>
              </a:rPr>
              <a:t>Patrick Ruiz</a:t>
            </a:r>
            <a:r>
              <a:rPr lang="en-US" sz="2400" dirty="0">
                <a:solidFill>
                  <a:schemeClr val="bg1"/>
                </a:solidFill>
              </a:rPr>
              <a:t>, have budgets close to </a:t>
            </a:r>
            <a:r>
              <a:rPr lang="en-US" sz="2400" b="1" dirty="0">
                <a:solidFill>
                  <a:schemeClr val="bg1"/>
                </a:solidFill>
              </a:rPr>
              <a:t>1M</a:t>
            </a:r>
            <a:r>
              <a:rPr lang="en-US" sz="2400" dirty="0">
                <a:solidFill>
                  <a:schemeClr val="bg1"/>
                </a:solidFill>
              </a:rPr>
              <a:t>.</a:t>
            </a:r>
          </a:p>
          <a:p>
            <a:r>
              <a:rPr lang="en-US" sz="2400" b="1" dirty="0">
                <a:solidFill>
                  <a:schemeClr val="bg1"/>
                </a:solidFill>
              </a:rPr>
              <a:t>Sales Budget by Location</a:t>
            </a:r>
            <a:r>
              <a:rPr lang="en-US" sz="2400" dirty="0">
                <a:solidFill>
                  <a:schemeClr val="bg1"/>
                </a:solidFill>
              </a:rPr>
              <a:t>:</a:t>
            </a:r>
          </a:p>
          <a:p>
            <a:pPr marL="342900" indent="-342900">
              <a:buFont typeface="Arial" pitchFamily="34" charset="0"/>
              <a:buChar char="•"/>
            </a:pPr>
            <a:r>
              <a:rPr lang="en-US" sz="2400" dirty="0">
                <a:solidFill>
                  <a:schemeClr val="bg1"/>
                </a:solidFill>
              </a:rPr>
              <a:t>The highest budgeted location is </a:t>
            </a:r>
            <a:r>
              <a:rPr lang="en-US" sz="2400" b="1" dirty="0">
                <a:solidFill>
                  <a:schemeClr val="bg1"/>
                </a:solidFill>
              </a:rPr>
              <a:t>Columbia</a:t>
            </a:r>
            <a:r>
              <a:rPr lang="en-US" sz="2400" dirty="0">
                <a:solidFill>
                  <a:schemeClr val="bg1"/>
                </a:solidFill>
              </a:rPr>
              <a:t>, with a </a:t>
            </a:r>
            <a:r>
              <a:rPr lang="en-US" sz="2400" b="1" dirty="0">
                <a:solidFill>
                  <a:schemeClr val="bg1"/>
                </a:solidFill>
              </a:rPr>
              <a:t>0.73M</a:t>
            </a:r>
            <a:r>
              <a:rPr lang="en-US" sz="2400" dirty="0">
                <a:solidFill>
                  <a:schemeClr val="bg1"/>
                </a:solidFill>
              </a:rPr>
              <a:t> budget.</a:t>
            </a:r>
          </a:p>
          <a:p>
            <a:pPr marL="342900" indent="-342900">
              <a:buFont typeface="Arial" pitchFamily="34" charset="0"/>
              <a:buChar char="•"/>
            </a:pPr>
            <a:r>
              <a:rPr lang="en-US" sz="2400" dirty="0">
                <a:solidFill>
                  <a:schemeClr val="bg1"/>
                </a:solidFill>
              </a:rPr>
              <a:t>Other significant locations include </a:t>
            </a:r>
            <a:r>
              <a:rPr lang="en-US" sz="2400" b="1" dirty="0">
                <a:solidFill>
                  <a:schemeClr val="bg1"/>
                </a:solidFill>
              </a:rPr>
              <a:t>New York City</a:t>
            </a:r>
            <a:r>
              <a:rPr lang="en-US" sz="2400" dirty="0">
                <a:solidFill>
                  <a:schemeClr val="bg1"/>
                </a:solidFill>
              </a:rPr>
              <a:t> (</a:t>
            </a:r>
            <a:r>
              <a:rPr lang="en-US" sz="2400" b="1" dirty="0">
                <a:solidFill>
                  <a:schemeClr val="bg1"/>
                </a:solidFill>
              </a:rPr>
              <a:t>0.60M</a:t>
            </a:r>
            <a:r>
              <a:rPr lang="en-US" sz="2400" dirty="0">
                <a:solidFill>
                  <a:schemeClr val="bg1"/>
                </a:solidFill>
              </a:rPr>
              <a:t>), </a:t>
            </a:r>
            <a:r>
              <a:rPr lang="en-US" sz="2400" b="1" dirty="0">
                <a:solidFill>
                  <a:schemeClr val="bg1"/>
                </a:solidFill>
              </a:rPr>
              <a:t>Gainesville</a:t>
            </a:r>
            <a:r>
              <a:rPr lang="en-US" sz="2400" dirty="0">
                <a:solidFill>
                  <a:schemeClr val="bg1"/>
                </a:solidFill>
              </a:rPr>
              <a:t> and </a:t>
            </a:r>
            <a:r>
              <a:rPr lang="en-US" sz="2400" b="1" dirty="0">
                <a:solidFill>
                  <a:schemeClr val="bg1"/>
                </a:solidFill>
              </a:rPr>
              <a:t>Lowell</a:t>
            </a:r>
            <a:r>
              <a:rPr lang="en-US" sz="2400" dirty="0">
                <a:solidFill>
                  <a:schemeClr val="bg1"/>
                </a:solidFill>
              </a:rPr>
              <a:t>, both at </a:t>
            </a:r>
            <a:r>
              <a:rPr lang="en-US" sz="2400" b="1" dirty="0">
                <a:solidFill>
                  <a:schemeClr val="bg1"/>
                </a:solidFill>
              </a:rPr>
              <a:t>0.55M</a:t>
            </a:r>
            <a:r>
              <a:rPr lang="en-US" sz="2400" dirty="0">
                <a:solidFill>
                  <a:schemeClr val="bg1"/>
                </a:solidFill>
              </a:rPr>
              <a:t>.</a:t>
            </a:r>
          </a:p>
          <a:p>
            <a:r>
              <a:rPr lang="en-US" sz="2400" b="1" dirty="0">
                <a:solidFill>
                  <a:schemeClr val="bg1"/>
                </a:solidFill>
              </a:rPr>
              <a:t>Sales Budget by Date</a:t>
            </a:r>
            <a:r>
              <a:rPr lang="en-US" sz="2400" dirty="0">
                <a:solidFill>
                  <a:schemeClr val="bg1"/>
                </a:solidFill>
              </a:rPr>
              <a:t>:</a:t>
            </a:r>
          </a:p>
          <a:p>
            <a:pPr marL="342900" indent="-342900">
              <a:buFont typeface="Arial" pitchFamily="34" charset="0"/>
              <a:buChar char="•"/>
            </a:pPr>
            <a:r>
              <a:rPr lang="en-US" sz="2400" dirty="0">
                <a:solidFill>
                  <a:schemeClr val="bg1"/>
                </a:solidFill>
              </a:rPr>
              <a:t>The line graph shows fluctuations in the sales budget over time, with spikes occurring at regular intervals, especially around the middle and end of the year (mid-May and early November).</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dirty="0"/>
              <a:t>Sales Budget</a:t>
            </a:r>
            <a:endParaRPr lang="en-US" sz="4000" b="1" dirty="0"/>
          </a:p>
        </p:txBody>
      </p:sp>
    </p:spTree>
    <p:extLst>
      <p:ext uri="{BB962C8B-B14F-4D97-AF65-F5344CB8AC3E}">
        <p14:creationId xmlns:p14="http://schemas.microsoft.com/office/powerpoint/2010/main" val="372359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4818068"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en-US" b="1" dirty="0">
                <a:solidFill>
                  <a:schemeClr val="bg1"/>
                </a:solidFill>
              </a:rPr>
              <a:t>Overall Sales Performance</a:t>
            </a:r>
            <a:r>
              <a:rPr lang="en-US" dirty="0">
                <a:solidFill>
                  <a:schemeClr val="bg1"/>
                </a:solidFill>
              </a:rPr>
              <a:t>:</a:t>
            </a:r>
          </a:p>
          <a:p>
            <a:pPr marL="285750" indent="-285750">
              <a:buFont typeface="Arial" pitchFamily="34" charset="0"/>
              <a:buChar char="•"/>
            </a:pPr>
            <a:r>
              <a:rPr lang="en-US" dirty="0">
                <a:solidFill>
                  <a:schemeClr val="bg1"/>
                </a:solidFill>
              </a:rPr>
              <a:t>Total sales amount to </a:t>
            </a:r>
            <a:r>
              <a:rPr lang="en-US" b="1" dirty="0">
                <a:solidFill>
                  <a:schemeClr val="bg1"/>
                </a:solidFill>
              </a:rPr>
              <a:t>59M</a:t>
            </a:r>
            <a:r>
              <a:rPr lang="en-US" dirty="0">
                <a:solidFill>
                  <a:schemeClr val="bg1"/>
                </a:solidFill>
              </a:rPr>
              <a:t>.</a:t>
            </a:r>
          </a:p>
          <a:p>
            <a:pPr marL="285750" indent="-285750">
              <a:buFont typeface="Arial" pitchFamily="34" charset="0"/>
              <a:buChar char="•"/>
            </a:pPr>
            <a:r>
              <a:rPr lang="en-US" dirty="0">
                <a:solidFill>
                  <a:schemeClr val="bg1"/>
                </a:solidFill>
              </a:rPr>
              <a:t>Total profits stand at </a:t>
            </a:r>
            <a:r>
              <a:rPr lang="en-US" b="1" dirty="0">
                <a:solidFill>
                  <a:schemeClr val="bg1"/>
                </a:solidFill>
              </a:rPr>
              <a:t>19M</a:t>
            </a:r>
            <a:r>
              <a:rPr lang="en-US" dirty="0">
                <a:solidFill>
                  <a:schemeClr val="bg1"/>
                </a:solidFill>
              </a:rPr>
              <a:t>, with a total cost of </a:t>
            </a:r>
            <a:r>
              <a:rPr lang="en-US" b="1" dirty="0">
                <a:solidFill>
                  <a:schemeClr val="bg1"/>
                </a:solidFill>
              </a:rPr>
              <a:t>40M</a:t>
            </a:r>
            <a:r>
              <a:rPr lang="en-US" dirty="0">
                <a:solidFill>
                  <a:schemeClr val="bg1"/>
                </a:solidFill>
              </a:rPr>
              <a:t> and an overall profit margin of </a:t>
            </a:r>
            <a:r>
              <a:rPr lang="en-US" b="1" dirty="0">
                <a:solidFill>
                  <a:schemeClr val="bg1"/>
                </a:solidFill>
              </a:rPr>
              <a:t>32%</a:t>
            </a:r>
            <a:r>
              <a:rPr lang="en-US" dirty="0">
                <a:solidFill>
                  <a:schemeClr val="bg1"/>
                </a:solidFill>
              </a:rPr>
              <a:t>.</a:t>
            </a:r>
          </a:p>
          <a:p>
            <a:pPr marL="285750" indent="-285750">
              <a:buFont typeface="Arial" pitchFamily="34" charset="0"/>
              <a:buChar char="•"/>
            </a:pPr>
            <a:r>
              <a:rPr lang="en-US" dirty="0">
                <a:solidFill>
                  <a:schemeClr val="bg1"/>
                </a:solidFill>
              </a:rPr>
              <a:t>The average order value is </a:t>
            </a:r>
            <a:r>
              <a:rPr lang="en-US" b="1" dirty="0">
                <a:solidFill>
                  <a:schemeClr val="bg1"/>
                </a:solidFill>
              </a:rPr>
              <a:t>2.85K</a:t>
            </a:r>
            <a:r>
              <a:rPr lang="en-US" dirty="0">
                <a:solidFill>
                  <a:schemeClr val="bg1"/>
                </a:solidFill>
              </a:rPr>
              <a:t>.</a:t>
            </a:r>
          </a:p>
          <a:p>
            <a:r>
              <a:rPr lang="en-US" b="1" dirty="0">
                <a:solidFill>
                  <a:schemeClr val="bg1"/>
                </a:solidFill>
              </a:rPr>
              <a:t>Top 5 Salespersons</a:t>
            </a:r>
            <a:r>
              <a:rPr lang="en-US" dirty="0">
                <a:solidFill>
                  <a:schemeClr val="bg1"/>
                </a:solidFill>
              </a:rPr>
              <a:t>:</a:t>
            </a:r>
          </a:p>
          <a:p>
            <a:pPr marL="285750" indent="-285750">
              <a:buFont typeface="Arial" pitchFamily="34" charset="0"/>
              <a:buChar char="•"/>
            </a:pPr>
            <a:r>
              <a:rPr lang="en-US" b="1" dirty="0">
                <a:solidFill>
                  <a:schemeClr val="bg1"/>
                </a:solidFill>
              </a:rPr>
              <a:t>Ernest Walters</a:t>
            </a:r>
            <a:r>
              <a:rPr lang="en-US" dirty="0">
                <a:solidFill>
                  <a:schemeClr val="bg1"/>
                </a:solidFill>
              </a:rPr>
              <a:t> leads with </a:t>
            </a:r>
            <a:r>
              <a:rPr lang="en-US" b="1" dirty="0">
                <a:solidFill>
                  <a:schemeClr val="bg1"/>
                </a:solidFill>
              </a:rPr>
              <a:t>1.20M</a:t>
            </a:r>
            <a:r>
              <a:rPr lang="en-US" dirty="0">
                <a:solidFill>
                  <a:schemeClr val="bg1"/>
                </a:solidFill>
              </a:rPr>
              <a:t> in sales, followed by </a:t>
            </a:r>
            <a:r>
              <a:rPr lang="en-US" b="1" dirty="0">
                <a:solidFill>
                  <a:schemeClr val="bg1"/>
                </a:solidFill>
              </a:rPr>
              <a:t>Larry Castillo</a:t>
            </a:r>
            <a:r>
              <a:rPr lang="en-US" dirty="0">
                <a:solidFill>
                  <a:schemeClr val="bg1"/>
                </a:solidFill>
              </a:rPr>
              <a:t> (</a:t>
            </a:r>
            <a:r>
              <a:rPr lang="en-US" b="1" dirty="0">
                <a:solidFill>
                  <a:schemeClr val="bg1"/>
                </a:solidFill>
              </a:rPr>
              <a:t>1.17M</a:t>
            </a:r>
            <a:r>
              <a:rPr lang="en-US" dirty="0">
                <a:solidFill>
                  <a:schemeClr val="bg1"/>
                </a:solidFill>
              </a:rPr>
              <a:t>) and </a:t>
            </a:r>
            <a:r>
              <a:rPr lang="en-US" b="1" dirty="0">
                <a:solidFill>
                  <a:schemeClr val="bg1"/>
                </a:solidFill>
              </a:rPr>
              <a:t>Ryan Butler</a:t>
            </a:r>
            <a:r>
              <a:rPr lang="en-US" dirty="0">
                <a:solidFill>
                  <a:schemeClr val="bg1"/>
                </a:solidFill>
              </a:rPr>
              <a:t> (</a:t>
            </a:r>
            <a:r>
              <a:rPr lang="en-US" b="1" dirty="0">
                <a:solidFill>
                  <a:schemeClr val="bg1"/>
                </a:solidFill>
              </a:rPr>
              <a:t>1.13M</a:t>
            </a:r>
            <a:r>
              <a:rPr lang="en-US" dirty="0">
                <a:solidFill>
                  <a:schemeClr val="bg1"/>
                </a:solidFill>
              </a:rPr>
              <a:t>).</a:t>
            </a:r>
          </a:p>
          <a:p>
            <a:pPr marL="285750" indent="-285750">
              <a:buFont typeface="Arial" pitchFamily="34" charset="0"/>
              <a:buChar char="•"/>
            </a:pPr>
            <a:r>
              <a:rPr lang="en-US" b="1" dirty="0">
                <a:solidFill>
                  <a:schemeClr val="bg1"/>
                </a:solidFill>
              </a:rPr>
              <a:t>Howard Scott</a:t>
            </a:r>
            <a:r>
              <a:rPr lang="en-US" dirty="0">
                <a:solidFill>
                  <a:schemeClr val="bg1"/>
                </a:solidFill>
              </a:rPr>
              <a:t> also performs well with </a:t>
            </a:r>
            <a:r>
              <a:rPr lang="en-US" b="1" dirty="0">
                <a:solidFill>
                  <a:schemeClr val="bg1"/>
                </a:solidFill>
              </a:rPr>
              <a:t>1.12M</a:t>
            </a:r>
            <a:r>
              <a:rPr lang="en-US" dirty="0">
                <a:solidFill>
                  <a:schemeClr val="bg1"/>
                </a:solidFill>
              </a:rPr>
              <a:t> in sales.</a:t>
            </a:r>
          </a:p>
          <a:p>
            <a:r>
              <a:rPr lang="en-US" b="1" dirty="0">
                <a:solidFill>
                  <a:schemeClr val="bg1"/>
                </a:solidFill>
              </a:rPr>
              <a:t>Top 5 Products</a:t>
            </a:r>
            <a:r>
              <a:rPr lang="en-US" dirty="0">
                <a:solidFill>
                  <a:schemeClr val="bg1"/>
                </a:solidFill>
              </a:rPr>
              <a:t>:</a:t>
            </a:r>
          </a:p>
          <a:p>
            <a:pPr marL="285750" indent="-285750">
              <a:buFont typeface="Arial" pitchFamily="34" charset="0"/>
              <a:buChar char="•"/>
            </a:pPr>
            <a:r>
              <a:rPr lang="en-US" b="1" dirty="0">
                <a:solidFill>
                  <a:schemeClr val="bg1"/>
                </a:solidFill>
              </a:rPr>
              <a:t>Product 72</a:t>
            </a:r>
            <a:r>
              <a:rPr lang="en-US" dirty="0">
                <a:solidFill>
                  <a:schemeClr val="bg1"/>
                </a:solidFill>
              </a:rPr>
              <a:t> is the best-selling product with </a:t>
            </a:r>
            <a:r>
              <a:rPr lang="en-US" b="1" dirty="0">
                <a:solidFill>
                  <a:schemeClr val="bg1"/>
                </a:solidFill>
              </a:rPr>
              <a:t>62K</a:t>
            </a:r>
            <a:r>
              <a:rPr lang="en-US" dirty="0">
                <a:solidFill>
                  <a:schemeClr val="bg1"/>
                </a:solidFill>
              </a:rPr>
              <a:t> in sales, followed by </a:t>
            </a:r>
            <a:r>
              <a:rPr lang="en-US" b="1" dirty="0">
                <a:solidFill>
                  <a:schemeClr val="bg1"/>
                </a:solidFill>
              </a:rPr>
              <a:t>Product 87</a:t>
            </a:r>
            <a:r>
              <a:rPr lang="en-US" dirty="0">
                <a:solidFill>
                  <a:schemeClr val="bg1"/>
                </a:solidFill>
              </a:rPr>
              <a:t> (</a:t>
            </a:r>
            <a:r>
              <a:rPr lang="en-US" b="1" dirty="0">
                <a:solidFill>
                  <a:schemeClr val="bg1"/>
                </a:solidFill>
              </a:rPr>
              <a:t>60K</a:t>
            </a:r>
            <a:r>
              <a:rPr lang="en-US" dirty="0">
                <a:solidFill>
                  <a:schemeClr val="bg1"/>
                </a:solidFill>
              </a:rPr>
              <a:t>) and </a:t>
            </a:r>
            <a:r>
              <a:rPr lang="en-US" b="1" dirty="0">
                <a:solidFill>
                  <a:schemeClr val="bg1"/>
                </a:solidFill>
              </a:rPr>
              <a:t>Product 94</a:t>
            </a:r>
            <a:r>
              <a:rPr lang="en-US" dirty="0">
                <a:solidFill>
                  <a:schemeClr val="bg1"/>
                </a:solidFill>
              </a:rPr>
              <a:t> (</a:t>
            </a:r>
            <a:r>
              <a:rPr lang="en-US" b="1" dirty="0">
                <a:solidFill>
                  <a:schemeClr val="bg1"/>
                </a:solidFill>
              </a:rPr>
              <a:t>46K</a:t>
            </a:r>
            <a:r>
              <a:rPr lang="en-US" dirty="0">
                <a:solidFill>
                  <a:schemeClr val="bg1"/>
                </a:solidFill>
              </a:rPr>
              <a:t>).</a:t>
            </a:r>
          </a:p>
          <a:p>
            <a:pPr marL="285750" indent="-285750">
              <a:buFont typeface="Arial" pitchFamily="34" charset="0"/>
              <a:buChar char="•"/>
            </a:pPr>
            <a:r>
              <a:rPr lang="en-US" b="1" dirty="0">
                <a:solidFill>
                  <a:schemeClr val="bg1"/>
                </a:solidFill>
              </a:rPr>
              <a:t>Product 74</a:t>
            </a:r>
            <a:r>
              <a:rPr lang="en-US" dirty="0">
                <a:solidFill>
                  <a:schemeClr val="bg1"/>
                </a:solidFill>
              </a:rPr>
              <a:t> rounds out the top 5 with </a:t>
            </a:r>
            <a:r>
              <a:rPr lang="en-US" b="1" dirty="0">
                <a:solidFill>
                  <a:schemeClr val="bg1"/>
                </a:solidFill>
              </a:rPr>
              <a:t>37K</a:t>
            </a:r>
            <a:r>
              <a:rPr lang="en-US" dirty="0">
                <a:solidFill>
                  <a:schemeClr val="bg1"/>
                </a:solidFill>
              </a:rPr>
              <a:t> in sales.</a:t>
            </a:r>
          </a:p>
          <a:p>
            <a:r>
              <a:rPr lang="en-US" b="1" dirty="0">
                <a:solidFill>
                  <a:schemeClr val="bg1"/>
                </a:solidFill>
              </a:rPr>
              <a:t>Top 5 Customers</a:t>
            </a:r>
            <a:r>
              <a:rPr lang="en-US" dirty="0">
                <a:solidFill>
                  <a:schemeClr val="bg1"/>
                </a:solidFill>
              </a:rPr>
              <a:t>:</a:t>
            </a:r>
          </a:p>
          <a:p>
            <a:pPr marL="285750" indent="-285750">
              <a:buFont typeface="Arial" pitchFamily="34" charset="0"/>
              <a:buChar char="•"/>
            </a:pPr>
            <a:r>
              <a:rPr lang="en-US" dirty="0">
                <a:solidFill>
                  <a:schemeClr val="bg1"/>
                </a:solidFill>
              </a:rPr>
              <a:t>The top customer is </a:t>
            </a:r>
            <a:r>
              <a:rPr lang="en-US" b="1" dirty="0">
                <a:solidFill>
                  <a:schemeClr val="bg1"/>
                </a:solidFill>
              </a:rPr>
              <a:t>Ryan Taylor</a:t>
            </a:r>
            <a:r>
              <a:rPr lang="en-US" dirty="0">
                <a:solidFill>
                  <a:schemeClr val="bg1"/>
                </a:solidFill>
              </a:rPr>
              <a:t>, with </a:t>
            </a:r>
            <a:r>
              <a:rPr lang="en-US" b="1" dirty="0">
                <a:solidFill>
                  <a:schemeClr val="bg1"/>
                </a:solidFill>
              </a:rPr>
              <a:t>26K</a:t>
            </a:r>
            <a:r>
              <a:rPr lang="en-US" dirty="0">
                <a:solidFill>
                  <a:schemeClr val="bg1"/>
                </a:solidFill>
              </a:rPr>
              <a:t> in sales, followed by </a:t>
            </a:r>
            <a:r>
              <a:rPr lang="en-US" b="1" dirty="0">
                <a:solidFill>
                  <a:schemeClr val="bg1"/>
                </a:solidFill>
              </a:rPr>
              <a:t>Gary Pierce</a:t>
            </a:r>
            <a:r>
              <a:rPr lang="en-US" dirty="0">
                <a:solidFill>
                  <a:schemeClr val="bg1"/>
                </a:solidFill>
              </a:rPr>
              <a:t> (</a:t>
            </a:r>
            <a:r>
              <a:rPr lang="en-US" b="1" dirty="0">
                <a:solidFill>
                  <a:schemeClr val="bg1"/>
                </a:solidFill>
              </a:rPr>
              <a:t>25K</a:t>
            </a:r>
            <a:r>
              <a:rPr lang="en-US" dirty="0">
                <a:solidFill>
                  <a:schemeClr val="bg1"/>
                </a:solidFill>
              </a:rPr>
              <a:t>) and </a:t>
            </a:r>
            <a:r>
              <a:rPr lang="en-US" b="1" dirty="0">
                <a:solidFill>
                  <a:schemeClr val="bg1"/>
                </a:solidFill>
              </a:rPr>
              <a:t>Gregory Chan</a:t>
            </a:r>
            <a:r>
              <a:rPr lang="en-US" dirty="0">
                <a:solidFill>
                  <a:schemeClr val="bg1"/>
                </a:solidFill>
              </a:rPr>
              <a:t> (</a:t>
            </a:r>
            <a:r>
              <a:rPr lang="en-US" b="1" dirty="0">
                <a:solidFill>
                  <a:schemeClr val="bg1"/>
                </a:solidFill>
              </a:rPr>
              <a:t>23K</a:t>
            </a:r>
            <a:r>
              <a:rPr lang="en-US" dirty="0">
                <a:solidFill>
                  <a:schemeClr val="bg1"/>
                </a:solidFill>
              </a:rPr>
              <a:t>).</a:t>
            </a:r>
          </a:p>
          <a:p>
            <a:pPr marL="285750" indent="-285750">
              <a:buFont typeface="Arial" pitchFamily="34" charset="0"/>
              <a:buChar char="•"/>
            </a:pPr>
            <a:r>
              <a:rPr lang="en-US" b="1" dirty="0">
                <a:solidFill>
                  <a:schemeClr val="bg1"/>
                </a:solidFill>
              </a:rPr>
              <a:t>Gregory Jackson</a:t>
            </a:r>
            <a:r>
              <a:rPr lang="en-US" dirty="0">
                <a:solidFill>
                  <a:schemeClr val="bg1"/>
                </a:solidFill>
              </a:rPr>
              <a:t> is also among the top customers, with </a:t>
            </a:r>
            <a:r>
              <a:rPr lang="en-US" b="1" dirty="0">
                <a:solidFill>
                  <a:schemeClr val="bg1"/>
                </a:solidFill>
              </a:rPr>
              <a:t>21K</a:t>
            </a:r>
            <a:r>
              <a:rPr lang="en-US" dirty="0">
                <a:solidFill>
                  <a:schemeClr val="bg1"/>
                </a:solidFill>
              </a:rPr>
              <a:t> in sales.</a:t>
            </a:r>
          </a:p>
          <a:p>
            <a:r>
              <a:rPr lang="en-US" b="1" dirty="0">
                <a:solidFill>
                  <a:schemeClr val="bg1"/>
                </a:solidFill>
              </a:rPr>
              <a:t>Sales Trends by Location</a:t>
            </a:r>
            <a:r>
              <a:rPr lang="en-US" dirty="0">
                <a:solidFill>
                  <a:schemeClr val="bg1"/>
                </a:solidFill>
              </a:rPr>
              <a:t>:</a:t>
            </a:r>
          </a:p>
          <a:p>
            <a:pPr marL="285750" indent="-285750">
              <a:buFont typeface="Arial" pitchFamily="34" charset="0"/>
              <a:buChar char="•"/>
            </a:pPr>
            <a:r>
              <a:rPr lang="en-US" dirty="0">
                <a:solidFill>
                  <a:schemeClr val="bg1"/>
                </a:solidFill>
              </a:rPr>
              <a:t>The map visualization shows sales profits across locations, with concentrated activity in the eastern and southern United States.</a:t>
            </a:r>
          </a:p>
          <a:p>
            <a:pPr marL="285750" indent="-285750">
              <a:buFont typeface="Arial" pitchFamily="34" charset="0"/>
              <a:buChar char="•"/>
            </a:pPr>
            <a:r>
              <a:rPr lang="en-US" b="1" dirty="0">
                <a:solidFill>
                  <a:schemeClr val="bg1"/>
                </a:solidFill>
              </a:rPr>
              <a:t>Willie Mason</a:t>
            </a:r>
            <a:r>
              <a:rPr lang="en-US" dirty="0">
                <a:solidFill>
                  <a:schemeClr val="bg1"/>
                </a:solidFill>
              </a:rPr>
              <a:t>, </a:t>
            </a:r>
            <a:r>
              <a:rPr lang="en-US" b="1" dirty="0">
                <a:solidFill>
                  <a:schemeClr val="bg1"/>
                </a:solidFill>
              </a:rPr>
              <a:t>Willie Hicks</a:t>
            </a:r>
            <a:r>
              <a:rPr lang="en-US" dirty="0">
                <a:solidFill>
                  <a:schemeClr val="bg1"/>
                </a:solidFill>
              </a:rPr>
              <a:t>, and </a:t>
            </a:r>
            <a:r>
              <a:rPr lang="en-US" b="1" dirty="0">
                <a:solidFill>
                  <a:schemeClr val="bg1"/>
                </a:solidFill>
              </a:rPr>
              <a:t>Willie Harrison</a:t>
            </a:r>
            <a:r>
              <a:rPr lang="en-US" dirty="0">
                <a:solidFill>
                  <a:schemeClr val="bg1"/>
                </a:solidFill>
              </a:rPr>
              <a:t> are among the top customers contributing to this performance.</a:t>
            </a:r>
          </a:p>
          <a:p>
            <a:r>
              <a:rPr lang="en-US" b="1" dirty="0">
                <a:solidFill>
                  <a:schemeClr val="bg1"/>
                </a:solidFill>
              </a:rPr>
              <a:t>Sales Growth by Customer</a:t>
            </a:r>
            <a:r>
              <a:rPr lang="en-US" dirty="0">
                <a:solidFill>
                  <a:schemeClr val="bg1"/>
                </a:solidFill>
              </a:rPr>
              <a:t>:</a:t>
            </a:r>
          </a:p>
          <a:p>
            <a:pPr marL="285750" indent="-285750">
              <a:buFont typeface="Arial" pitchFamily="34" charset="0"/>
              <a:buChar char="•"/>
            </a:pPr>
            <a:r>
              <a:rPr lang="en-US" b="1" dirty="0">
                <a:solidFill>
                  <a:schemeClr val="bg1"/>
                </a:solidFill>
              </a:rPr>
              <a:t>Willie Mason</a:t>
            </a:r>
            <a:r>
              <a:rPr lang="en-US" dirty="0">
                <a:solidFill>
                  <a:schemeClr val="bg1"/>
                </a:solidFill>
              </a:rPr>
              <a:t> leads with </a:t>
            </a:r>
            <a:r>
              <a:rPr lang="en-US" dirty="0" err="1">
                <a:solidFill>
                  <a:schemeClr val="bg1"/>
                </a:solidFill>
              </a:rPr>
              <a:t>YoY</a:t>
            </a:r>
            <a:r>
              <a:rPr lang="en-US" dirty="0">
                <a:solidFill>
                  <a:schemeClr val="bg1"/>
                </a:solidFill>
              </a:rPr>
              <a:t> (Year-on-Year) sales growth of </a:t>
            </a:r>
            <a:r>
              <a:rPr lang="en-US" b="1" dirty="0">
                <a:solidFill>
                  <a:schemeClr val="bg1"/>
                </a:solidFill>
              </a:rPr>
              <a:t>27.5K</a:t>
            </a:r>
            <a:r>
              <a:rPr lang="en-US" dirty="0">
                <a:solidFill>
                  <a:schemeClr val="bg1"/>
                </a:solidFill>
              </a:rPr>
              <a:t>, followed by </a:t>
            </a:r>
            <a:r>
              <a:rPr lang="en-US" b="1" dirty="0">
                <a:solidFill>
                  <a:schemeClr val="bg1"/>
                </a:solidFill>
              </a:rPr>
              <a:t>Willie Hicks</a:t>
            </a:r>
            <a:r>
              <a:rPr lang="en-US" dirty="0">
                <a:solidFill>
                  <a:schemeClr val="bg1"/>
                </a:solidFill>
              </a:rPr>
              <a:t> (</a:t>
            </a:r>
            <a:r>
              <a:rPr lang="en-US" b="1" dirty="0">
                <a:solidFill>
                  <a:schemeClr val="bg1"/>
                </a:solidFill>
              </a:rPr>
              <a:t>33K</a:t>
            </a:r>
            <a:r>
              <a:rPr lang="en-US" dirty="0">
                <a:solidFill>
                  <a:schemeClr val="bg1"/>
                </a:solidFill>
              </a:rPr>
              <a:t>).</a:t>
            </a:r>
          </a:p>
          <a:p>
            <a:pPr marL="285750" indent="-285750">
              <a:buFont typeface="Arial" pitchFamily="34" charset="0"/>
              <a:buChar char="•"/>
            </a:pPr>
            <a:r>
              <a:rPr lang="en-US" b="1" dirty="0">
                <a:solidFill>
                  <a:schemeClr val="bg1"/>
                </a:solidFill>
              </a:rPr>
              <a:t>William James</a:t>
            </a:r>
            <a:r>
              <a:rPr lang="en-US" dirty="0">
                <a:solidFill>
                  <a:schemeClr val="bg1"/>
                </a:solidFill>
              </a:rPr>
              <a:t> has notable </a:t>
            </a:r>
            <a:r>
              <a:rPr lang="en-US" dirty="0" err="1">
                <a:solidFill>
                  <a:schemeClr val="bg1"/>
                </a:solidFill>
              </a:rPr>
              <a:t>YoY</a:t>
            </a:r>
            <a:r>
              <a:rPr lang="en-US" dirty="0">
                <a:solidFill>
                  <a:schemeClr val="bg1"/>
                </a:solidFill>
              </a:rPr>
              <a:t> sales growth of </a:t>
            </a:r>
            <a:r>
              <a:rPr lang="en-US" b="1" dirty="0">
                <a:solidFill>
                  <a:schemeClr val="bg1"/>
                </a:solidFill>
              </a:rPr>
              <a:t>31K</a:t>
            </a:r>
            <a:r>
              <a:rPr lang="en-US" dirty="0">
                <a:solidFill>
                  <a:schemeClr val="bg1"/>
                </a:solidFill>
              </a:rPr>
              <a:t>, though his profit margin growth declined slightly.</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dirty="0"/>
              <a:t>Sales Summary</a:t>
            </a:r>
            <a:endParaRPr lang="en-US" sz="4000" b="1" dirty="0"/>
          </a:p>
        </p:txBody>
      </p:sp>
    </p:spTree>
    <p:extLst>
      <p:ext uri="{BB962C8B-B14F-4D97-AF65-F5344CB8AC3E}">
        <p14:creationId xmlns:p14="http://schemas.microsoft.com/office/powerpoint/2010/main" val="120494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3845915"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pPr marL="457200" indent="-457200">
              <a:buFont typeface="Arial" pitchFamily="34" charset="0"/>
              <a:buChar char="•"/>
            </a:pPr>
            <a:r>
              <a:rPr lang="en-US" sz="3200" b="1" dirty="0">
                <a:solidFill>
                  <a:schemeClr val="bg1"/>
                </a:solidFill>
              </a:rPr>
              <a:t>Top Products</a:t>
            </a:r>
            <a:r>
              <a:rPr lang="en-US" sz="3200" dirty="0">
                <a:solidFill>
                  <a:schemeClr val="bg1"/>
                </a:solidFill>
              </a:rPr>
              <a:t> like </a:t>
            </a:r>
            <a:r>
              <a:rPr lang="en-US" sz="3200" b="1" dirty="0">
                <a:solidFill>
                  <a:schemeClr val="bg1"/>
                </a:solidFill>
              </a:rPr>
              <a:t>Product 72</a:t>
            </a:r>
            <a:r>
              <a:rPr lang="en-US" sz="3200" dirty="0">
                <a:solidFill>
                  <a:schemeClr val="bg1"/>
                </a:solidFill>
              </a:rPr>
              <a:t> and </a:t>
            </a:r>
            <a:r>
              <a:rPr lang="en-US" sz="3200" b="1" dirty="0">
                <a:solidFill>
                  <a:schemeClr val="bg1"/>
                </a:solidFill>
              </a:rPr>
              <a:t>Product 87</a:t>
            </a:r>
            <a:r>
              <a:rPr lang="en-US" sz="3200" dirty="0">
                <a:solidFill>
                  <a:schemeClr val="bg1"/>
                </a:solidFill>
              </a:rPr>
              <a:t> consistently drive high sales volumes, while </a:t>
            </a:r>
            <a:r>
              <a:rPr lang="en-US" sz="3200" b="1" dirty="0">
                <a:solidFill>
                  <a:schemeClr val="bg1"/>
                </a:solidFill>
              </a:rPr>
              <a:t>Product 59</a:t>
            </a:r>
            <a:r>
              <a:rPr lang="en-US" sz="3200" dirty="0">
                <a:solidFill>
                  <a:schemeClr val="bg1"/>
                </a:solidFill>
              </a:rPr>
              <a:t> leads in budget allocation</a:t>
            </a:r>
            <a:r>
              <a:rPr lang="en-US" sz="3200" dirty="0" smtClean="0">
                <a:solidFill>
                  <a:schemeClr val="bg1"/>
                </a:solidFill>
              </a:rPr>
              <a:t>.</a:t>
            </a:r>
            <a:endParaRPr lang="ar-EG" sz="3200" dirty="0" smtClean="0">
              <a:solidFill>
                <a:schemeClr val="bg1"/>
              </a:solidFill>
            </a:endParaRPr>
          </a:p>
          <a:p>
            <a:pPr marL="457200" indent="-457200">
              <a:buFont typeface="Arial" pitchFamily="34" charset="0"/>
              <a:buChar char="•"/>
            </a:pPr>
            <a:r>
              <a:rPr lang="en-US" sz="3200" b="1" dirty="0" smtClean="0">
                <a:solidFill>
                  <a:schemeClr val="bg1"/>
                </a:solidFill>
              </a:rPr>
              <a:t>Salespersons</a:t>
            </a:r>
            <a:r>
              <a:rPr lang="en-US" sz="3200" dirty="0" smtClean="0">
                <a:solidFill>
                  <a:schemeClr val="bg1"/>
                </a:solidFill>
              </a:rPr>
              <a:t> </a:t>
            </a:r>
            <a:r>
              <a:rPr lang="en-US" sz="3200" dirty="0">
                <a:solidFill>
                  <a:schemeClr val="bg1"/>
                </a:solidFill>
              </a:rPr>
              <a:t>such as </a:t>
            </a:r>
            <a:r>
              <a:rPr lang="en-US" sz="3200" b="1" dirty="0">
                <a:solidFill>
                  <a:schemeClr val="bg1"/>
                </a:solidFill>
              </a:rPr>
              <a:t>Ernest Walters</a:t>
            </a:r>
            <a:r>
              <a:rPr lang="en-US" sz="3200" dirty="0">
                <a:solidFill>
                  <a:schemeClr val="bg1"/>
                </a:solidFill>
              </a:rPr>
              <a:t> and </a:t>
            </a:r>
            <a:r>
              <a:rPr lang="en-US" sz="3200" b="1" dirty="0">
                <a:solidFill>
                  <a:schemeClr val="bg1"/>
                </a:solidFill>
              </a:rPr>
              <a:t>Brian Davis</a:t>
            </a:r>
            <a:r>
              <a:rPr lang="en-US" sz="3200" dirty="0">
                <a:solidFill>
                  <a:schemeClr val="bg1"/>
                </a:solidFill>
              </a:rPr>
              <a:t> are major contributors to sales success, requiring focused support to maintain their high performance</a:t>
            </a:r>
            <a:r>
              <a:rPr lang="en-US" sz="3200" dirty="0" smtClean="0">
                <a:solidFill>
                  <a:schemeClr val="bg1"/>
                </a:solidFill>
              </a:rPr>
              <a:t>.</a:t>
            </a:r>
            <a:endParaRPr lang="ar-EG" sz="3200" dirty="0" smtClean="0">
              <a:solidFill>
                <a:schemeClr val="bg1"/>
              </a:solidFill>
            </a:endParaRPr>
          </a:p>
          <a:p>
            <a:pPr marL="457200" indent="-457200">
              <a:buFont typeface="Arial" pitchFamily="34" charset="0"/>
              <a:buChar char="•"/>
            </a:pPr>
            <a:r>
              <a:rPr lang="en-US" sz="3200" b="1" dirty="0" smtClean="0">
                <a:solidFill>
                  <a:schemeClr val="bg1"/>
                </a:solidFill>
              </a:rPr>
              <a:t>Key </a:t>
            </a:r>
            <a:r>
              <a:rPr lang="en-US" sz="3200" b="1" dirty="0">
                <a:solidFill>
                  <a:schemeClr val="bg1"/>
                </a:solidFill>
              </a:rPr>
              <a:t>Locations</a:t>
            </a:r>
            <a:r>
              <a:rPr lang="en-US" sz="3200" dirty="0">
                <a:solidFill>
                  <a:schemeClr val="bg1"/>
                </a:solidFill>
              </a:rPr>
              <a:t> like </a:t>
            </a:r>
            <a:r>
              <a:rPr lang="en-US" sz="3200" b="1" dirty="0">
                <a:solidFill>
                  <a:schemeClr val="bg1"/>
                </a:solidFill>
              </a:rPr>
              <a:t>Columbia</a:t>
            </a:r>
            <a:r>
              <a:rPr lang="en-US" sz="3200" dirty="0">
                <a:solidFill>
                  <a:schemeClr val="bg1"/>
                </a:solidFill>
              </a:rPr>
              <a:t> and </a:t>
            </a:r>
            <a:r>
              <a:rPr lang="en-US" sz="3200" b="1" dirty="0">
                <a:solidFill>
                  <a:schemeClr val="bg1"/>
                </a:solidFill>
              </a:rPr>
              <a:t>New York City</a:t>
            </a:r>
            <a:r>
              <a:rPr lang="en-US" sz="3200" dirty="0">
                <a:solidFill>
                  <a:schemeClr val="bg1"/>
                </a:solidFill>
              </a:rPr>
              <a:t> drive a large portion of the sales budget, indicating strategic regions to focus on for future growth</a:t>
            </a:r>
            <a:r>
              <a:rPr lang="en-US" sz="3200" dirty="0" smtClean="0">
                <a:solidFill>
                  <a:schemeClr val="bg1"/>
                </a:solidFill>
              </a:rPr>
              <a:t>.</a:t>
            </a:r>
            <a:endParaRPr lang="ar-EG" sz="3200" dirty="0" smtClean="0">
              <a:solidFill>
                <a:schemeClr val="bg1"/>
              </a:solidFill>
            </a:endParaRPr>
          </a:p>
          <a:p>
            <a:pPr marL="457200" indent="-457200">
              <a:buFont typeface="Arial" pitchFamily="34" charset="0"/>
              <a:buChar char="•"/>
            </a:pPr>
            <a:r>
              <a:rPr lang="en-US" sz="3200" b="1" dirty="0" smtClean="0">
                <a:solidFill>
                  <a:schemeClr val="bg1"/>
                </a:solidFill>
              </a:rPr>
              <a:t>Customer </a:t>
            </a:r>
            <a:r>
              <a:rPr lang="en-US" sz="3200" b="1" dirty="0">
                <a:solidFill>
                  <a:schemeClr val="bg1"/>
                </a:solidFill>
              </a:rPr>
              <a:t>Insights</a:t>
            </a:r>
            <a:r>
              <a:rPr lang="en-US" sz="3200" dirty="0">
                <a:solidFill>
                  <a:schemeClr val="bg1"/>
                </a:solidFill>
              </a:rPr>
              <a:t> suggest that </a:t>
            </a:r>
            <a:r>
              <a:rPr lang="en-US" sz="3200" b="1" dirty="0">
                <a:solidFill>
                  <a:schemeClr val="bg1"/>
                </a:solidFill>
              </a:rPr>
              <a:t>Ryan Taylor</a:t>
            </a:r>
            <a:r>
              <a:rPr lang="en-US" sz="3200" dirty="0">
                <a:solidFill>
                  <a:schemeClr val="bg1"/>
                </a:solidFill>
              </a:rPr>
              <a:t> and </a:t>
            </a:r>
            <a:r>
              <a:rPr lang="en-US" sz="3200" b="1" dirty="0">
                <a:solidFill>
                  <a:schemeClr val="bg1"/>
                </a:solidFill>
              </a:rPr>
              <a:t>Willie Mason</a:t>
            </a:r>
            <a:r>
              <a:rPr lang="en-US" sz="3200" dirty="0">
                <a:solidFill>
                  <a:schemeClr val="bg1"/>
                </a:solidFill>
              </a:rPr>
              <a:t> are critical to overall performance, contributing both high sales and positive profit growth, making them top priorities for relationship management.</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dirty="0"/>
              <a:t>Key Insights</a:t>
            </a:r>
            <a:endParaRPr lang="en-US" sz="4000" b="1" dirty="0"/>
          </a:p>
        </p:txBody>
      </p:sp>
    </p:spTree>
    <p:extLst>
      <p:ext uri="{BB962C8B-B14F-4D97-AF65-F5344CB8AC3E}">
        <p14:creationId xmlns:p14="http://schemas.microsoft.com/office/powerpoint/2010/main" val="1541055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7" name="Shape 4"/>
          <p:cNvSpPr/>
          <p:nvPr/>
        </p:nvSpPr>
        <p:spPr>
          <a:xfrm>
            <a:off x="3998673" y="416859"/>
            <a:ext cx="5831127"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pPr>
              <a:lnSpc>
                <a:spcPct val="150000"/>
              </a:lnSpc>
            </a:pPr>
            <a:r>
              <a:rPr lang="en-US" sz="2000" dirty="0" smtClean="0">
                <a:solidFill>
                  <a:schemeClr val="bg1"/>
                </a:solidFill>
                <a:latin typeface="Arial" panose="020B0604020202020204" pitchFamily="34" charset="0"/>
                <a:cs typeface="Arial" panose="020B0604020202020204" pitchFamily="34" charset="0"/>
              </a:rPr>
              <a:t>The Marketing Department is responsible for driving the company's growth by effectively promoting our products and engaging with our target audience. Recently, we analyzed our budget allocation for a specific period, revealing that we allocated 53% of our total budget towards marketing initiatives. This strategic planning reflects our commitment to maximizing our reach and impact in the market.</a:t>
            </a:r>
          </a:p>
          <a:p>
            <a:pPr>
              <a:lnSpc>
                <a:spcPct val="150000"/>
              </a:lnSpc>
            </a:pPr>
            <a:endParaRPr lang="en-US" sz="2000" dirty="0" smtClean="0">
              <a:solidFill>
                <a:schemeClr val="bg1"/>
              </a:solidFill>
              <a:latin typeface="Arial" panose="020B0604020202020204" pitchFamily="34" charset="0"/>
              <a:cs typeface="Arial" panose="020B0604020202020204" pitchFamily="34" charset="0"/>
            </a:endParaRPr>
          </a:p>
          <a:p>
            <a:pPr>
              <a:lnSpc>
                <a:spcPct val="150000"/>
              </a:lnSpc>
            </a:pPr>
            <a:r>
              <a:rPr lang="en-US" sz="2000" dirty="0" smtClean="0">
                <a:solidFill>
                  <a:schemeClr val="bg1"/>
                </a:solidFill>
                <a:latin typeface="Arial" panose="020B0604020202020204" pitchFamily="34" charset="0"/>
                <a:cs typeface="Arial" panose="020B0604020202020204" pitchFamily="34" charset="0"/>
              </a:rPr>
              <a:t>However, our actual spending during this timeframe amounted to 47% of the total budget. This discrepancy indicates a prudent approach to budget management, allowing us to either underspend or reallocate resources based on performance metrics and evolving market conditions. </a:t>
            </a:r>
          </a:p>
          <a:p>
            <a:pPr>
              <a:lnSpc>
                <a:spcPct val="150000"/>
              </a:lnSpc>
            </a:pPr>
            <a:endParaRPr lang="en-US" sz="2000" dirty="0" smtClean="0">
              <a:solidFill>
                <a:schemeClr val="bg1"/>
              </a:solidFill>
              <a:latin typeface="Arial" panose="020B0604020202020204" pitchFamily="34" charset="0"/>
              <a:cs typeface="Arial" panose="020B0604020202020204" pitchFamily="34" charset="0"/>
            </a:endParaRPr>
          </a:p>
          <a:p>
            <a:pPr>
              <a:lnSpc>
                <a:spcPct val="150000"/>
              </a:lnSpc>
            </a:pPr>
            <a:r>
              <a:rPr lang="en-US" sz="2000" dirty="0" smtClean="0">
                <a:solidFill>
                  <a:schemeClr val="bg1"/>
                </a:solidFill>
                <a:latin typeface="Arial" panose="020B0604020202020204" pitchFamily="34" charset="0"/>
                <a:cs typeface="Arial" panose="020B0604020202020204" pitchFamily="34" charset="0"/>
              </a:rPr>
              <a:t>The insights gained from this analysis enable us to assess budget adherence and evaluate the effectiveness of our marketing strategies. By continuously monitoring and adjusting our financial resources in alignment with our marketing objectives, we aim to optimize results and drive sales growth for our products. This approach ensures that we remain agile and responsive to market demands while maintaining fiscal responsibility</a:t>
            </a:r>
            <a:endParaRPr lang="en-US" sz="20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4303060" y="479775"/>
            <a:ext cx="6427694" cy="707886"/>
          </a:xfrm>
          <a:prstGeom prst="rect">
            <a:avLst/>
          </a:prstGeom>
          <a:noFill/>
        </p:spPr>
        <p:txBody>
          <a:bodyPr wrap="square" rtlCol="0">
            <a:spAutoFit/>
          </a:bodyPr>
          <a:lstStyle/>
          <a:p>
            <a:r>
              <a:rPr lang="en-US" sz="4000" dirty="0" smtClean="0">
                <a:solidFill>
                  <a:schemeClr val="bg1"/>
                </a:solidFill>
                <a:latin typeface="Arial" panose="020B0604020202020204" pitchFamily="34" charset="0"/>
                <a:cs typeface="Arial" panose="020B0604020202020204" pitchFamily="34" charset="0"/>
              </a:rPr>
              <a:t>Marketing Department</a:t>
            </a:r>
            <a:endParaRPr lang="en-US" sz="40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4" y="388682"/>
            <a:ext cx="12895729" cy="7344960"/>
          </a:xfrm>
          <a:prstGeom prst="rect">
            <a:avLst/>
          </a:prstGeom>
        </p:spPr>
      </p:pic>
    </p:spTree>
    <p:extLst>
      <p:ext uri="{BB962C8B-B14F-4D97-AF65-F5344CB8AC3E}">
        <p14:creationId xmlns:p14="http://schemas.microsoft.com/office/powerpoint/2010/main" val="746669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45" y="413966"/>
            <a:ext cx="12871126" cy="7346918"/>
          </a:xfrm>
          <a:prstGeom prst="rect">
            <a:avLst/>
          </a:prstGeom>
        </p:spPr>
      </p:pic>
    </p:spTree>
    <p:extLst>
      <p:ext uri="{BB962C8B-B14F-4D97-AF65-F5344CB8AC3E}">
        <p14:creationId xmlns:p14="http://schemas.microsoft.com/office/powerpoint/2010/main" val="212322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6" name="Text 2"/>
          <p:cNvSpPr/>
          <p:nvPr/>
        </p:nvSpPr>
        <p:spPr>
          <a:xfrm>
            <a:off x="3660710" y="602452"/>
            <a:ext cx="10230101" cy="1888229"/>
          </a:xfrm>
          <a:prstGeom prst="rect">
            <a:avLst/>
          </a:prstGeom>
          <a:noFill/>
          <a:ln/>
        </p:spPr>
        <p:txBody>
          <a:bodyPr wrap="square" lIns="0" tIns="0" rIns="0" bIns="0" rtlCol="0" anchor="t"/>
          <a:lstStyle/>
          <a:p>
            <a:pPr>
              <a:lnSpc>
                <a:spcPts val="2550"/>
              </a:lnSpc>
            </a:pPr>
            <a:r>
              <a:rPr lang="en-US" sz="1600" dirty="0" smtClean="0">
                <a:solidFill>
                  <a:srgbClr val="E2E6E9"/>
                </a:solidFill>
                <a:latin typeface="Arial" panose="020B0604020202020204" pitchFamily="34" charset="0"/>
                <a:ea typeface="Merriweather" pitchFamily="34" charset="-122"/>
                <a:cs typeface="Arial" panose="020B0604020202020204" pitchFamily="34" charset="0"/>
              </a:rPr>
              <a:t>This diagram illustrates the engagement rates across various marketing channels, highlighting the effectiveness of each in capturing audience attention. The data indicates that LinkedIn leads with the highest engagement rate, showcasing its strength as a platform for professional networking. Following LinkedIn, Google ranks second, Email marketing comes in third. This comparative analysis underscores the importance of channel selection in optimizing marketing strategies for maximum engagement</a:t>
            </a:r>
            <a:endParaRPr lang="en-US" sz="16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63" y="0"/>
            <a:ext cx="2940625" cy="325016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8023" y="2753372"/>
            <a:ext cx="3986156" cy="2888753"/>
          </a:xfrm>
          <a:prstGeom prst="rect">
            <a:avLst/>
          </a:prstGeom>
        </p:spPr>
      </p:pic>
      <p:sp>
        <p:nvSpPr>
          <p:cNvPr id="19" name="Text 2"/>
          <p:cNvSpPr/>
          <p:nvPr/>
        </p:nvSpPr>
        <p:spPr>
          <a:xfrm>
            <a:off x="658906" y="3484955"/>
            <a:ext cx="9749117" cy="2157170"/>
          </a:xfrm>
          <a:prstGeom prst="rect">
            <a:avLst/>
          </a:prstGeom>
          <a:noFill/>
          <a:ln/>
        </p:spPr>
        <p:txBody>
          <a:bodyPr wrap="square" lIns="0" tIns="0" rIns="0" bIns="0" rtlCol="0" anchor="t"/>
          <a:lstStyle/>
          <a:p>
            <a:pPr>
              <a:lnSpc>
                <a:spcPts val="2550"/>
              </a:lnSpc>
            </a:pPr>
            <a:r>
              <a:rPr lang="en-US" sz="1600" dirty="0" smtClean="0">
                <a:solidFill>
                  <a:srgbClr val="E2E6E9"/>
                </a:solidFill>
                <a:latin typeface="Arial" panose="020B0604020202020204" pitchFamily="34" charset="0"/>
                <a:ea typeface="Merriweather" pitchFamily="34" charset="-122"/>
                <a:cs typeface="Arial" panose="020B0604020202020204" pitchFamily="34" charset="0"/>
              </a:rPr>
              <a:t>This diagram compares spending efficiency across various marketing platforms in terms of return on investment (ROI). Social media platforms lead in efficiency, effectively engaging audiences and driving conversions. Email marketing follows closely, excelling in personalized outreach to target customers. Influencer marketing ranks next, highlighting its effectiveness in leveraging trusted voices. This analysis underscores the importance of choosing the right marketing platforms to optimize budget effectiveness and meet strategic goals.</a:t>
            </a:r>
            <a:endParaRPr lang="en-US" sz="1600" dirty="0">
              <a:latin typeface="Arial" panose="020B0604020202020204" pitchFamily="34" charset="0"/>
              <a:cs typeface="Arial" panose="020B0604020202020204"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62" y="5836319"/>
            <a:ext cx="5401437" cy="2197765"/>
          </a:xfrm>
          <a:prstGeom prst="rect">
            <a:avLst/>
          </a:prstGeom>
        </p:spPr>
      </p:pic>
      <p:sp>
        <p:nvSpPr>
          <p:cNvPr id="22" name="Text 2"/>
          <p:cNvSpPr/>
          <p:nvPr/>
        </p:nvSpPr>
        <p:spPr>
          <a:xfrm>
            <a:off x="6060111" y="5876914"/>
            <a:ext cx="8508880" cy="2157170"/>
          </a:xfrm>
          <a:prstGeom prst="rect">
            <a:avLst/>
          </a:prstGeom>
          <a:noFill/>
          <a:ln/>
        </p:spPr>
        <p:txBody>
          <a:bodyPr wrap="square" lIns="0" tIns="0" rIns="0" bIns="0" rtlCol="0" anchor="t"/>
          <a:lstStyle/>
          <a:p>
            <a:pPr>
              <a:lnSpc>
                <a:spcPts val="2550"/>
              </a:lnSpc>
            </a:pPr>
            <a:r>
              <a:rPr lang="en-US" sz="1600" dirty="0" smtClean="0">
                <a:solidFill>
                  <a:srgbClr val="E2E6E9"/>
                </a:solidFill>
                <a:latin typeface="Arial" panose="020B0604020202020204" pitchFamily="34" charset="0"/>
                <a:ea typeface="Merriweather" pitchFamily="34" charset="-122"/>
                <a:cs typeface="Arial" panose="020B0604020202020204" pitchFamily="34" charset="0"/>
              </a:rPr>
              <a:t>This diagram illustrates a budget allocation of 53% for planned initiatives versus an actual spending of 47%. This difference suggests a strategic approach to budget management, indicating potential underspending or reallocation based on performance and market conditions. It serves as a tool for stakeholders to evaluate budget adherence, assess marketing effectiveness, and identify areas for future adjustments. Ultimately, it emphasizes the need to align financial resources with marketing goals to optimize results</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D7F1B4D-A659-CD3C-9C47-9570FC685129}"/>
            </a:ext>
          </a:extLst>
        </p:cNvPr>
        <p:cNvGrpSpPr/>
        <p:nvPr/>
      </p:nvGrpSpPr>
      <p:grpSpPr>
        <a:xfrm>
          <a:off x="0" y="0"/>
          <a:ext cx="0" cy="0"/>
          <a:chOff x="0" y="0"/>
          <a:chExt cx="0" cy="0"/>
        </a:xfrm>
      </p:grpSpPr>
      <p:sp>
        <p:nvSpPr>
          <p:cNvPr id="14" name="Flowchart: Document 13">
            <a:extLst>
              <a:ext uri="{FF2B5EF4-FFF2-40B4-BE49-F238E27FC236}">
                <a16:creationId xmlns=""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5810" y="0"/>
            <a:ext cx="3897630" cy="4080511"/>
          </a:xfrm>
          <a:prstGeom prst="flowChartDocument">
            <a:avLst/>
          </a:prstGeom>
          <a:solidFill>
            <a:srgbClr val="714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 xmlns:a16="http://schemas.microsoft.com/office/drawing/2014/main" id="{7AB2BB80-FFF8-EFEA-B06F-A34DC4AE678C}"/>
              </a:ext>
            </a:extLst>
          </p:cNvPr>
          <p:cNvSpPr/>
          <p:nvPr/>
        </p:nvSpPr>
        <p:spPr>
          <a:xfrm>
            <a:off x="1005840" y="205394"/>
            <a:ext cx="3408218" cy="2845378"/>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3800" kern="1200">
                <a:solidFill>
                  <a:srgbClr val="FFFFFF"/>
                </a:solidFill>
                <a:latin typeface="+mj-lt"/>
                <a:ea typeface="+mj-ea"/>
                <a:cs typeface="+mj-cs"/>
              </a:rPr>
              <a:t>General HR Dashboard</a:t>
            </a:r>
          </a:p>
        </p:txBody>
      </p:sp>
      <p:pic>
        <p:nvPicPr>
          <p:cNvPr id="9" name="Picture 8">
            <a:extLst>
              <a:ext uri="{FF2B5EF4-FFF2-40B4-BE49-F238E27FC236}">
                <a16:creationId xmlns="" xmlns:a16="http://schemas.microsoft.com/office/drawing/2014/main" id="{C7287325-8C79-CA35-D55D-91E8BDA0BA17}"/>
              </a:ext>
            </a:extLst>
          </p:cNvPr>
          <p:cNvPicPr>
            <a:picLocks noChangeAspect="1"/>
          </p:cNvPicPr>
          <p:nvPr/>
        </p:nvPicPr>
        <p:blipFill>
          <a:blip r:embed="rId3"/>
          <a:stretch/>
        </p:blipFill>
        <p:spPr>
          <a:xfrm>
            <a:off x="3458095" y="814646"/>
            <a:ext cx="11172304" cy="7414953"/>
          </a:xfrm>
          <a:prstGeom prst="rect">
            <a:avLst/>
          </a:prstGeom>
        </p:spPr>
      </p:pic>
    </p:spTree>
    <p:extLst>
      <p:ext uri="{BB962C8B-B14F-4D97-AF65-F5344CB8AC3E}">
        <p14:creationId xmlns:p14="http://schemas.microsoft.com/office/powerpoint/2010/main" val="204150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5624"/>
          </a:xfrm>
          <a:prstGeom prst="rect">
            <a:avLst/>
          </a:prstGeom>
        </p:spPr>
      </p:pic>
      <p:sp>
        <p:nvSpPr>
          <p:cNvPr id="3" name="Text 0"/>
          <p:cNvSpPr/>
          <p:nvPr/>
        </p:nvSpPr>
        <p:spPr>
          <a:xfrm>
            <a:off x="783908" y="3553897"/>
            <a:ext cx="6848237" cy="699849"/>
          </a:xfrm>
          <a:prstGeom prst="rect">
            <a:avLst/>
          </a:prstGeom>
          <a:noFill/>
          <a:ln/>
        </p:spPr>
        <p:txBody>
          <a:bodyPr wrap="none" lIns="0" tIns="0" rIns="0" bIns="0" rtlCol="0" anchor="t"/>
          <a:lstStyle/>
          <a:p>
            <a:pPr marL="0" indent="0">
              <a:lnSpc>
                <a:spcPts val="5500"/>
              </a:lnSpc>
              <a:buNone/>
            </a:pPr>
            <a:r>
              <a:rPr lang="en-US" sz="4400" dirty="0">
                <a:solidFill>
                  <a:srgbClr val="F5F0F0"/>
                </a:solidFill>
                <a:ea typeface="Merriweather" pitchFamily="34" charset="-122"/>
                <a:cs typeface="Merriweather" pitchFamily="34" charset="-120"/>
              </a:rPr>
              <a:t>Introduction to Power BI</a:t>
            </a:r>
            <a:endParaRPr lang="en-US" sz="4400" dirty="0"/>
          </a:p>
        </p:txBody>
      </p:sp>
      <p:sp>
        <p:nvSpPr>
          <p:cNvPr id="4" name="Shape 1"/>
          <p:cNvSpPr/>
          <p:nvPr/>
        </p:nvSpPr>
        <p:spPr>
          <a:xfrm>
            <a:off x="783908" y="4841677"/>
            <a:ext cx="503992" cy="503992"/>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961906" y="4925616"/>
            <a:ext cx="147876" cy="335994"/>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ea typeface="Merriweather" pitchFamily="34" charset="-122"/>
                <a:cs typeface="Merriweather" pitchFamily="34" charset="-120"/>
              </a:rPr>
              <a:t>1</a:t>
            </a:r>
            <a:endParaRPr lang="en-US" sz="2600" dirty="0"/>
          </a:p>
        </p:txBody>
      </p:sp>
      <p:sp>
        <p:nvSpPr>
          <p:cNvPr id="6" name="Text 3"/>
          <p:cNvSpPr/>
          <p:nvPr/>
        </p:nvSpPr>
        <p:spPr>
          <a:xfrm>
            <a:off x="1511856" y="4841677"/>
            <a:ext cx="2799874" cy="350044"/>
          </a:xfrm>
          <a:prstGeom prst="rect">
            <a:avLst/>
          </a:prstGeom>
          <a:noFill/>
          <a:ln/>
        </p:spPr>
        <p:txBody>
          <a:bodyPr wrap="none" lIns="0" tIns="0" rIns="0" bIns="0" rtlCol="0" anchor="t"/>
          <a:lstStyle/>
          <a:p>
            <a:pPr marL="0" indent="0">
              <a:lnSpc>
                <a:spcPts val="2750"/>
              </a:lnSpc>
              <a:buNone/>
            </a:pPr>
            <a:r>
              <a:rPr lang="en-US" sz="2200" dirty="0">
                <a:solidFill>
                  <a:srgbClr val="E2E6E9"/>
                </a:solidFill>
                <a:ea typeface="Merriweather" pitchFamily="34" charset="-122"/>
                <a:cs typeface="Merriweather" pitchFamily="34" charset="-120"/>
              </a:rPr>
              <a:t>Data Exploration</a:t>
            </a:r>
            <a:endParaRPr lang="en-US" sz="2200" dirty="0"/>
          </a:p>
        </p:txBody>
      </p:sp>
      <p:sp>
        <p:nvSpPr>
          <p:cNvPr id="7" name="Text 4"/>
          <p:cNvSpPr/>
          <p:nvPr/>
        </p:nvSpPr>
        <p:spPr>
          <a:xfrm>
            <a:off x="1511856" y="5326023"/>
            <a:ext cx="3476982" cy="2149554"/>
          </a:xfrm>
          <a:prstGeom prst="rect">
            <a:avLst/>
          </a:prstGeom>
          <a:noFill/>
          <a:ln/>
        </p:spPr>
        <p:txBody>
          <a:bodyPr wrap="square" lIns="0" tIns="0" rIns="0" bIns="0" rtlCol="0" anchor="t"/>
          <a:lstStyle/>
          <a:p>
            <a:pPr marL="0" indent="0">
              <a:lnSpc>
                <a:spcPts val="2800"/>
              </a:lnSpc>
              <a:buNone/>
            </a:pPr>
            <a:r>
              <a:rPr lang="en-US" sz="1750" dirty="0">
                <a:solidFill>
                  <a:srgbClr val="E2E6E9"/>
                </a:solidFill>
                <a:ea typeface="Merriweather" pitchFamily="34" charset="-122"/>
                <a:cs typeface="Merriweather" pitchFamily="34" charset="-120"/>
              </a:rPr>
              <a:t>Power BI allows you to explore and understand your data in intuitive ways. You can easily create interactive charts and dashboards to uncover hidden patterns.</a:t>
            </a:r>
            <a:endParaRPr lang="en-US" sz="1750" dirty="0"/>
          </a:p>
        </p:txBody>
      </p:sp>
      <p:sp>
        <p:nvSpPr>
          <p:cNvPr id="8" name="Shape 5"/>
          <p:cNvSpPr/>
          <p:nvPr/>
        </p:nvSpPr>
        <p:spPr>
          <a:xfrm>
            <a:off x="5212794" y="4841677"/>
            <a:ext cx="503992" cy="503992"/>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5364361" y="4925616"/>
            <a:ext cx="200858" cy="335994"/>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ea typeface="Merriweather" pitchFamily="34" charset="-122"/>
                <a:cs typeface="Merriweather" pitchFamily="34" charset="-120"/>
              </a:rPr>
              <a:t>2</a:t>
            </a:r>
            <a:endParaRPr lang="en-US" sz="2600" dirty="0"/>
          </a:p>
        </p:txBody>
      </p:sp>
      <p:sp>
        <p:nvSpPr>
          <p:cNvPr id="10" name="Text 7"/>
          <p:cNvSpPr/>
          <p:nvPr/>
        </p:nvSpPr>
        <p:spPr>
          <a:xfrm>
            <a:off x="5940743" y="4841677"/>
            <a:ext cx="2799874" cy="350044"/>
          </a:xfrm>
          <a:prstGeom prst="rect">
            <a:avLst/>
          </a:prstGeom>
          <a:noFill/>
          <a:ln/>
        </p:spPr>
        <p:txBody>
          <a:bodyPr wrap="none" lIns="0" tIns="0" rIns="0" bIns="0" rtlCol="0" anchor="t"/>
          <a:lstStyle/>
          <a:p>
            <a:pPr marL="0" indent="0">
              <a:lnSpc>
                <a:spcPts val="2750"/>
              </a:lnSpc>
              <a:buNone/>
            </a:pPr>
            <a:r>
              <a:rPr lang="en-US" sz="2200" dirty="0">
                <a:solidFill>
                  <a:srgbClr val="E2E6E9"/>
                </a:solidFill>
                <a:ea typeface="Merriweather" pitchFamily="34" charset="-122"/>
                <a:cs typeface="Merriweather" pitchFamily="34" charset="-120"/>
              </a:rPr>
              <a:t>Data Storytelling</a:t>
            </a:r>
            <a:endParaRPr lang="en-US" sz="2200" dirty="0"/>
          </a:p>
        </p:txBody>
      </p:sp>
      <p:sp>
        <p:nvSpPr>
          <p:cNvPr id="11" name="Text 8"/>
          <p:cNvSpPr/>
          <p:nvPr/>
        </p:nvSpPr>
        <p:spPr>
          <a:xfrm>
            <a:off x="5940743" y="5326023"/>
            <a:ext cx="3476982" cy="2149554"/>
          </a:xfrm>
          <a:prstGeom prst="rect">
            <a:avLst/>
          </a:prstGeom>
          <a:noFill/>
          <a:ln/>
        </p:spPr>
        <p:txBody>
          <a:bodyPr wrap="square" lIns="0" tIns="0" rIns="0" bIns="0" rtlCol="0" anchor="t"/>
          <a:lstStyle/>
          <a:p>
            <a:pPr marL="0" indent="0">
              <a:lnSpc>
                <a:spcPts val="2800"/>
              </a:lnSpc>
              <a:buNone/>
            </a:pPr>
            <a:r>
              <a:rPr lang="en-US" sz="1750" dirty="0">
                <a:solidFill>
                  <a:srgbClr val="E2E6E9"/>
                </a:solidFill>
                <a:ea typeface="Merriweather" pitchFamily="34" charset="-122"/>
                <a:cs typeface="Merriweather" pitchFamily="34" charset="-120"/>
              </a:rPr>
              <a:t>Power BI helps communicate insights effectively by creating visually appealing reports and dashboards. You can share your findings with colleagues and stakeholders.</a:t>
            </a:r>
            <a:endParaRPr lang="en-US" sz="1750" dirty="0"/>
          </a:p>
        </p:txBody>
      </p:sp>
      <p:sp>
        <p:nvSpPr>
          <p:cNvPr id="12" name="Shape 9"/>
          <p:cNvSpPr/>
          <p:nvPr/>
        </p:nvSpPr>
        <p:spPr>
          <a:xfrm>
            <a:off x="9641681" y="4841677"/>
            <a:ext cx="503992" cy="503992"/>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9799558" y="4925616"/>
            <a:ext cx="188119" cy="335994"/>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ea typeface="Merriweather" pitchFamily="34" charset="-122"/>
                <a:cs typeface="Merriweather" pitchFamily="34" charset="-120"/>
              </a:rPr>
              <a:t>3</a:t>
            </a:r>
            <a:endParaRPr lang="en-US" sz="2600" dirty="0"/>
          </a:p>
        </p:txBody>
      </p:sp>
      <p:sp>
        <p:nvSpPr>
          <p:cNvPr id="14" name="Text 11"/>
          <p:cNvSpPr/>
          <p:nvPr/>
        </p:nvSpPr>
        <p:spPr>
          <a:xfrm>
            <a:off x="10369629" y="4841677"/>
            <a:ext cx="2799874" cy="350044"/>
          </a:xfrm>
          <a:prstGeom prst="rect">
            <a:avLst/>
          </a:prstGeom>
          <a:noFill/>
          <a:ln/>
        </p:spPr>
        <p:txBody>
          <a:bodyPr wrap="none" lIns="0" tIns="0" rIns="0" bIns="0" rtlCol="0" anchor="t"/>
          <a:lstStyle/>
          <a:p>
            <a:pPr marL="0" indent="0">
              <a:lnSpc>
                <a:spcPts val="2750"/>
              </a:lnSpc>
              <a:buNone/>
            </a:pPr>
            <a:r>
              <a:rPr lang="en-US" sz="2200" dirty="0">
                <a:solidFill>
                  <a:srgbClr val="E2E6E9"/>
                </a:solidFill>
                <a:ea typeface="Merriweather" pitchFamily="34" charset="-122"/>
                <a:cs typeface="Merriweather" pitchFamily="34" charset="-120"/>
              </a:rPr>
              <a:t>Data Insights</a:t>
            </a:r>
            <a:endParaRPr lang="en-US" sz="2200" dirty="0"/>
          </a:p>
        </p:txBody>
      </p:sp>
      <p:sp>
        <p:nvSpPr>
          <p:cNvPr id="15" name="Text 12"/>
          <p:cNvSpPr/>
          <p:nvPr/>
        </p:nvSpPr>
        <p:spPr>
          <a:xfrm>
            <a:off x="10369629" y="5326023"/>
            <a:ext cx="3476982" cy="1791295"/>
          </a:xfrm>
          <a:prstGeom prst="rect">
            <a:avLst/>
          </a:prstGeom>
          <a:noFill/>
          <a:ln/>
        </p:spPr>
        <p:txBody>
          <a:bodyPr wrap="square" lIns="0" tIns="0" rIns="0" bIns="0" rtlCol="0" anchor="t"/>
          <a:lstStyle/>
          <a:p>
            <a:pPr marL="0" indent="0">
              <a:lnSpc>
                <a:spcPts val="2800"/>
              </a:lnSpc>
              <a:buNone/>
            </a:pPr>
            <a:r>
              <a:rPr lang="en-US" sz="1750" dirty="0">
                <a:solidFill>
                  <a:srgbClr val="E2E6E9"/>
                </a:solidFill>
                <a:ea typeface="Merriweather" pitchFamily="34" charset="-122"/>
                <a:cs typeface="Merriweather" pitchFamily="34" charset="-120"/>
              </a:rPr>
              <a:t>It enables you to uncover trends, identify opportunities, and make data-driven decisions that impact your business.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B6155A6-E839-1F67-E7DD-FBFC5B553105}"/>
            </a:ext>
          </a:extLst>
        </p:cNvPr>
        <p:cNvGrpSpPr/>
        <p:nvPr/>
      </p:nvGrpSpPr>
      <p:grpSpPr>
        <a:xfrm>
          <a:off x="0" y="0"/>
          <a:ext cx="0" cy="0"/>
          <a:chOff x="0" y="0"/>
          <a:chExt cx="0" cy="0"/>
        </a:xfrm>
      </p:grpSpPr>
      <p:sp>
        <p:nvSpPr>
          <p:cNvPr id="6" name="Text 2">
            <a:extLst>
              <a:ext uri="{FF2B5EF4-FFF2-40B4-BE49-F238E27FC236}">
                <a16:creationId xmlns="" xmlns:a16="http://schemas.microsoft.com/office/drawing/2014/main" id="{C3FA5C9C-6B81-6AD1-F46E-7E4581CD8E5A}"/>
              </a:ext>
            </a:extLst>
          </p:cNvPr>
          <p:cNvSpPr/>
          <p:nvPr/>
        </p:nvSpPr>
        <p:spPr>
          <a:xfrm>
            <a:off x="7481454" y="526193"/>
            <a:ext cx="7315200" cy="3824458"/>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Overtime Hours and Absence Days by Age Insight</a:t>
            </a:r>
            <a:r>
              <a:rPr lang="en-US" sz="2800" dirty="0">
                <a:solidFill>
                  <a:schemeClr val="bg1"/>
                </a:solidFill>
              </a:rPr>
              <a:t>: Younger employees (25-35) tend to work more overtime and take fewer absence days compared to older age groups (40+). This might indicate better work-life balance with age or differences in job roles.</a:t>
            </a:r>
          </a:p>
        </p:txBody>
      </p:sp>
      <p:pic>
        <p:nvPicPr>
          <p:cNvPr id="16" name="Picture 15">
            <a:extLst>
              <a:ext uri="{FF2B5EF4-FFF2-40B4-BE49-F238E27FC236}">
                <a16:creationId xmlns="" xmlns:a16="http://schemas.microsoft.com/office/drawing/2014/main" id="{00B8230F-1749-A88E-148F-6FA2A45333A1}"/>
              </a:ext>
            </a:extLst>
          </p:cNvPr>
          <p:cNvPicPr>
            <a:picLocks noChangeAspect="1"/>
          </p:cNvPicPr>
          <p:nvPr/>
        </p:nvPicPr>
        <p:blipFill>
          <a:blip r:embed="rId3"/>
          <a:srcRect/>
          <a:stretch/>
        </p:blipFill>
        <p:spPr>
          <a:xfrm>
            <a:off x="328557" y="235851"/>
            <a:ext cx="5257596" cy="4114800"/>
          </a:xfrm>
          <a:prstGeom prst="rect">
            <a:avLst/>
          </a:prstGeom>
        </p:spPr>
      </p:pic>
      <p:pic>
        <p:nvPicPr>
          <p:cNvPr id="17" name="Picture 16">
            <a:extLst>
              <a:ext uri="{FF2B5EF4-FFF2-40B4-BE49-F238E27FC236}">
                <a16:creationId xmlns="" xmlns:a16="http://schemas.microsoft.com/office/drawing/2014/main" id="{C3EF7AE4-F5D1-2797-64F2-1E4DAE57D619}"/>
              </a:ext>
            </a:extLst>
          </p:cNvPr>
          <p:cNvPicPr>
            <a:picLocks noChangeAspect="1"/>
          </p:cNvPicPr>
          <p:nvPr/>
        </p:nvPicPr>
        <p:blipFill>
          <a:blip r:embed="rId4"/>
          <a:srcRect/>
          <a:stretch/>
        </p:blipFill>
        <p:spPr>
          <a:xfrm>
            <a:off x="8360721" y="4017899"/>
            <a:ext cx="6022180" cy="4114800"/>
          </a:xfrm>
          <a:prstGeom prst="rect">
            <a:avLst/>
          </a:prstGeom>
        </p:spPr>
      </p:pic>
      <p:sp>
        <p:nvSpPr>
          <p:cNvPr id="2" name="Text 2">
            <a:extLst>
              <a:ext uri="{FF2B5EF4-FFF2-40B4-BE49-F238E27FC236}">
                <a16:creationId xmlns="" xmlns:a16="http://schemas.microsoft.com/office/drawing/2014/main" id="{EDF3AD4B-E77C-2A72-0A5C-2CB57DD3F236}"/>
              </a:ext>
            </a:extLst>
          </p:cNvPr>
          <p:cNvSpPr/>
          <p:nvPr/>
        </p:nvSpPr>
        <p:spPr>
          <a:xfrm>
            <a:off x="328557" y="5437746"/>
            <a:ext cx="7315200" cy="2694953"/>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Key Chart: Salary and Satisfaction by Overtime </a:t>
            </a:r>
            <a:r>
              <a:rPr lang="en-US" sz="2800" b="1" dirty="0" err="1">
                <a:solidFill>
                  <a:schemeClr val="bg1"/>
                </a:solidFill>
              </a:rPr>
              <a:t>HoursInsight</a:t>
            </a:r>
            <a:r>
              <a:rPr lang="en-US" sz="2800" b="1" dirty="0">
                <a:solidFill>
                  <a:schemeClr val="bg1"/>
                </a:solidFill>
              </a:rPr>
              <a:t>: </a:t>
            </a:r>
            <a:r>
              <a:rPr lang="en-US" sz="2800" dirty="0">
                <a:solidFill>
                  <a:schemeClr val="bg1"/>
                </a:solidFill>
              </a:rPr>
              <a:t>Satisfaction drops for employees with higher overtime hours, especially for those working over 3 hours of overtime. This correlation between overtime and job satisfaction is critical to address</a:t>
            </a:r>
            <a:r>
              <a:rPr lang="en-US" sz="2800" b="1" dirty="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245121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03CD4C4-C0E0-5FAD-8F5B-EEC2ADF42A19}"/>
            </a:ext>
          </a:extLst>
        </p:cNvPr>
        <p:cNvGrpSpPr/>
        <p:nvPr/>
      </p:nvGrpSpPr>
      <p:grpSpPr>
        <a:xfrm>
          <a:off x="0" y="0"/>
          <a:ext cx="0" cy="0"/>
          <a:chOff x="0" y="0"/>
          <a:chExt cx="0" cy="0"/>
        </a:xfrm>
      </p:grpSpPr>
      <p:sp>
        <p:nvSpPr>
          <p:cNvPr id="14" name="Flowchart: Document 13">
            <a:extLst>
              <a:ext uri="{FF2B5EF4-FFF2-40B4-BE49-F238E27FC236}">
                <a16:creationId xmlns=""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5810" y="0"/>
            <a:ext cx="3897630" cy="4080511"/>
          </a:xfrm>
          <a:prstGeom prst="flowChartDocument">
            <a:avLst/>
          </a:prstGeom>
          <a:solidFill>
            <a:srgbClr val="78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 xmlns:a16="http://schemas.microsoft.com/office/drawing/2014/main" id="{55E05184-C247-0FD9-6C78-D9BE0E7FDAAD}"/>
              </a:ext>
            </a:extLst>
          </p:cNvPr>
          <p:cNvSpPr/>
          <p:nvPr/>
        </p:nvSpPr>
        <p:spPr>
          <a:xfrm>
            <a:off x="1005840" y="205394"/>
            <a:ext cx="3408218" cy="2845378"/>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3800" kern="1200">
                <a:solidFill>
                  <a:srgbClr val="FFFFFF"/>
                </a:solidFill>
                <a:latin typeface="+mj-lt"/>
                <a:ea typeface="+mj-ea"/>
                <a:cs typeface="+mj-cs"/>
              </a:rPr>
              <a:t>Interviews Dashboard</a:t>
            </a:r>
          </a:p>
        </p:txBody>
      </p:sp>
      <p:pic>
        <p:nvPicPr>
          <p:cNvPr id="9" name="Picture 8">
            <a:extLst>
              <a:ext uri="{FF2B5EF4-FFF2-40B4-BE49-F238E27FC236}">
                <a16:creationId xmlns="" xmlns:a16="http://schemas.microsoft.com/office/drawing/2014/main" id="{2BF75CEE-5F79-2BD1-24A3-7EBD11565DDC}"/>
              </a:ext>
            </a:extLst>
          </p:cNvPr>
          <p:cNvPicPr>
            <a:picLocks noChangeAspect="1"/>
          </p:cNvPicPr>
          <p:nvPr/>
        </p:nvPicPr>
        <p:blipFill>
          <a:blip r:embed="rId3"/>
          <a:stretch/>
        </p:blipFill>
        <p:spPr>
          <a:xfrm>
            <a:off x="3191774" y="621103"/>
            <a:ext cx="11438625" cy="7608498"/>
          </a:xfrm>
          <a:prstGeom prst="rect">
            <a:avLst/>
          </a:prstGeom>
        </p:spPr>
      </p:pic>
    </p:spTree>
    <p:extLst>
      <p:ext uri="{BB962C8B-B14F-4D97-AF65-F5344CB8AC3E}">
        <p14:creationId xmlns:p14="http://schemas.microsoft.com/office/powerpoint/2010/main" val="269101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9C04AF7-170F-1C7C-FEAF-271AB0E350FD}"/>
            </a:ext>
          </a:extLst>
        </p:cNvPr>
        <p:cNvGrpSpPr/>
        <p:nvPr/>
      </p:nvGrpSpPr>
      <p:grpSpPr>
        <a:xfrm>
          <a:off x="0" y="0"/>
          <a:ext cx="0" cy="0"/>
          <a:chOff x="0" y="0"/>
          <a:chExt cx="0" cy="0"/>
        </a:xfrm>
      </p:grpSpPr>
      <p:sp>
        <p:nvSpPr>
          <p:cNvPr id="6" name="Text 2">
            <a:extLst>
              <a:ext uri="{FF2B5EF4-FFF2-40B4-BE49-F238E27FC236}">
                <a16:creationId xmlns="" xmlns:a16="http://schemas.microsoft.com/office/drawing/2014/main" id="{43A87F4E-6D0E-F5B5-9C73-731C6FA3741B}"/>
              </a:ext>
            </a:extLst>
          </p:cNvPr>
          <p:cNvSpPr/>
          <p:nvPr/>
        </p:nvSpPr>
        <p:spPr>
          <a:xfrm>
            <a:off x="7481454" y="526193"/>
            <a:ext cx="7315200" cy="3824458"/>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Key Chart: Interview Difficulty vs. Decision (Hired/Rejected)Insight: </a:t>
            </a:r>
            <a:r>
              <a:rPr lang="en-US" sz="2800" dirty="0">
                <a:solidFill>
                  <a:schemeClr val="bg1"/>
                </a:solidFill>
              </a:rPr>
              <a:t>More candidates are rejected at higher interview difficulty levels, but there seems to be a threshold beyond which interview difficulty does not impact hiring (candidates with a difficulty score above 8 still get hired)..</a:t>
            </a:r>
          </a:p>
        </p:txBody>
      </p:sp>
      <p:pic>
        <p:nvPicPr>
          <p:cNvPr id="16" name="Picture 15">
            <a:extLst>
              <a:ext uri="{FF2B5EF4-FFF2-40B4-BE49-F238E27FC236}">
                <a16:creationId xmlns="" xmlns:a16="http://schemas.microsoft.com/office/drawing/2014/main" id="{646753F5-1FA0-5EFE-E198-7249A9774AF4}"/>
              </a:ext>
            </a:extLst>
          </p:cNvPr>
          <p:cNvPicPr>
            <a:picLocks noChangeAspect="1"/>
          </p:cNvPicPr>
          <p:nvPr/>
        </p:nvPicPr>
        <p:blipFill>
          <a:blip r:embed="rId3"/>
          <a:srcRect/>
          <a:stretch/>
        </p:blipFill>
        <p:spPr>
          <a:xfrm>
            <a:off x="149629" y="96902"/>
            <a:ext cx="6999318" cy="4017898"/>
          </a:xfrm>
          <a:prstGeom prst="rect">
            <a:avLst/>
          </a:prstGeom>
        </p:spPr>
      </p:pic>
      <p:pic>
        <p:nvPicPr>
          <p:cNvPr id="17" name="Picture 16">
            <a:extLst>
              <a:ext uri="{FF2B5EF4-FFF2-40B4-BE49-F238E27FC236}">
                <a16:creationId xmlns="" xmlns:a16="http://schemas.microsoft.com/office/drawing/2014/main" id="{3C3CF1FF-0568-5DF0-708A-E90E1EA0714B}"/>
              </a:ext>
            </a:extLst>
          </p:cNvPr>
          <p:cNvPicPr>
            <a:picLocks noChangeAspect="1"/>
          </p:cNvPicPr>
          <p:nvPr/>
        </p:nvPicPr>
        <p:blipFill>
          <a:blip r:embed="rId4"/>
          <a:srcRect/>
          <a:stretch/>
        </p:blipFill>
        <p:spPr>
          <a:xfrm>
            <a:off x="8360721" y="4128198"/>
            <a:ext cx="6022180" cy="3894202"/>
          </a:xfrm>
          <a:prstGeom prst="rect">
            <a:avLst/>
          </a:prstGeom>
        </p:spPr>
      </p:pic>
      <p:sp>
        <p:nvSpPr>
          <p:cNvPr id="2" name="Text 2">
            <a:extLst>
              <a:ext uri="{FF2B5EF4-FFF2-40B4-BE49-F238E27FC236}">
                <a16:creationId xmlns="" xmlns:a16="http://schemas.microsoft.com/office/drawing/2014/main" id="{D9DA1707-5A86-4FE0-7F7F-3D3BBD60CEE7}"/>
              </a:ext>
            </a:extLst>
          </p:cNvPr>
          <p:cNvSpPr/>
          <p:nvPr/>
        </p:nvSpPr>
        <p:spPr>
          <a:xfrm>
            <a:off x="328557" y="5437746"/>
            <a:ext cx="7315200" cy="2694953"/>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Department-Specific Hiring Trends Insight: </a:t>
            </a:r>
            <a:r>
              <a:rPr lang="en-US" sz="2400" dirty="0">
                <a:solidFill>
                  <a:schemeClr val="bg1"/>
                </a:solidFill>
              </a:rPr>
              <a:t>The Sales department shows the highest overtime hours, but also the highest number of hires. This may indicate that while the workload is demanding, candidates are being selected with the expectation that they can handle more overtime compared to other departments like HR and Marketing.</a:t>
            </a:r>
          </a:p>
        </p:txBody>
      </p:sp>
    </p:spTree>
    <p:extLst>
      <p:ext uri="{BB962C8B-B14F-4D97-AF65-F5344CB8AC3E}">
        <p14:creationId xmlns:p14="http://schemas.microsoft.com/office/powerpoint/2010/main" val="120845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E5D10F3-224B-F502-D85B-29610F0641F4}"/>
            </a:ext>
          </a:extLst>
        </p:cNvPr>
        <p:cNvGrpSpPr/>
        <p:nvPr/>
      </p:nvGrpSpPr>
      <p:grpSpPr>
        <a:xfrm>
          <a:off x="0" y="0"/>
          <a:ext cx="0" cy="0"/>
          <a:chOff x="0" y="0"/>
          <a:chExt cx="0" cy="0"/>
        </a:xfrm>
      </p:grpSpPr>
      <p:sp>
        <p:nvSpPr>
          <p:cNvPr id="14" name="Flowchart: Document 13">
            <a:extLst>
              <a:ext uri="{FF2B5EF4-FFF2-40B4-BE49-F238E27FC236}">
                <a16:creationId xmlns=""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5810" y="0"/>
            <a:ext cx="3897630" cy="4080511"/>
          </a:xfrm>
          <a:prstGeom prst="flowChartDocument">
            <a:avLst/>
          </a:prstGeom>
          <a:solidFill>
            <a:srgbClr val="474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 xmlns:a16="http://schemas.microsoft.com/office/drawing/2014/main" id="{E9E0B122-8B20-5F6F-5349-A5A367C949FA}"/>
              </a:ext>
            </a:extLst>
          </p:cNvPr>
          <p:cNvSpPr/>
          <p:nvPr/>
        </p:nvSpPr>
        <p:spPr>
          <a:xfrm>
            <a:off x="1005840" y="205394"/>
            <a:ext cx="3408218" cy="2845378"/>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3800" kern="1200">
                <a:solidFill>
                  <a:srgbClr val="FFFFFF"/>
                </a:solidFill>
                <a:latin typeface="+mj-lt"/>
                <a:ea typeface="+mj-ea"/>
                <a:cs typeface="+mj-cs"/>
              </a:rPr>
              <a:t>Training Dashboard</a:t>
            </a:r>
          </a:p>
        </p:txBody>
      </p:sp>
      <p:pic>
        <p:nvPicPr>
          <p:cNvPr id="9" name="Picture 8">
            <a:extLst>
              <a:ext uri="{FF2B5EF4-FFF2-40B4-BE49-F238E27FC236}">
                <a16:creationId xmlns="" xmlns:a16="http://schemas.microsoft.com/office/drawing/2014/main" id="{23F653CD-2408-036D-5872-7D05B39E0B5E}"/>
              </a:ext>
            </a:extLst>
          </p:cNvPr>
          <p:cNvPicPr>
            <a:picLocks noChangeAspect="1"/>
          </p:cNvPicPr>
          <p:nvPr/>
        </p:nvPicPr>
        <p:blipFill>
          <a:blip r:embed="rId3"/>
          <a:stretch/>
        </p:blipFill>
        <p:spPr>
          <a:xfrm>
            <a:off x="3226279" y="379561"/>
            <a:ext cx="11404121" cy="7507772"/>
          </a:xfrm>
          <a:prstGeom prst="rect">
            <a:avLst/>
          </a:prstGeom>
        </p:spPr>
      </p:pic>
    </p:spTree>
    <p:extLst>
      <p:ext uri="{BB962C8B-B14F-4D97-AF65-F5344CB8AC3E}">
        <p14:creationId xmlns:p14="http://schemas.microsoft.com/office/powerpoint/2010/main" val="1334758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25B9E5A-2EF5-ADD6-D84A-91BA6E38C1F4}"/>
            </a:ext>
          </a:extLst>
        </p:cNvPr>
        <p:cNvGrpSpPr/>
        <p:nvPr/>
      </p:nvGrpSpPr>
      <p:grpSpPr>
        <a:xfrm>
          <a:off x="0" y="0"/>
          <a:ext cx="0" cy="0"/>
          <a:chOff x="0" y="0"/>
          <a:chExt cx="0" cy="0"/>
        </a:xfrm>
      </p:grpSpPr>
      <p:sp>
        <p:nvSpPr>
          <p:cNvPr id="6" name="Text 2">
            <a:extLst>
              <a:ext uri="{FF2B5EF4-FFF2-40B4-BE49-F238E27FC236}">
                <a16:creationId xmlns="" xmlns:a16="http://schemas.microsoft.com/office/drawing/2014/main" id="{5AD5DFA2-4482-9E42-69C8-610DACD84646}"/>
              </a:ext>
            </a:extLst>
          </p:cNvPr>
          <p:cNvSpPr/>
          <p:nvPr/>
        </p:nvSpPr>
        <p:spPr>
          <a:xfrm>
            <a:off x="7315200" y="526193"/>
            <a:ext cx="7315200" cy="3824458"/>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Key Chart: Education Level of Employees Insight: </a:t>
            </a:r>
            <a:r>
              <a:rPr lang="en-US" sz="2800" dirty="0">
                <a:solidFill>
                  <a:schemeClr val="bg1"/>
                </a:solidFill>
              </a:rPr>
              <a:t>The majority of employees hold a Bachelor's degree, with only a small portion having a Master's. This might indicate potential areas for offering further education and training</a:t>
            </a:r>
            <a:r>
              <a:rPr lang="en-US" sz="2800" b="1" dirty="0">
                <a:solidFill>
                  <a:schemeClr val="bg1"/>
                </a:solidFill>
              </a:rPr>
              <a:t>.</a:t>
            </a:r>
            <a:endParaRPr lang="en-US" sz="2800" dirty="0">
              <a:solidFill>
                <a:schemeClr val="bg1"/>
              </a:solidFill>
            </a:endParaRPr>
          </a:p>
        </p:txBody>
      </p:sp>
      <p:pic>
        <p:nvPicPr>
          <p:cNvPr id="16" name="Picture 15">
            <a:extLst>
              <a:ext uri="{FF2B5EF4-FFF2-40B4-BE49-F238E27FC236}">
                <a16:creationId xmlns="" xmlns:a16="http://schemas.microsoft.com/office/drawing/2014/main" id="{59989FBF-5E19-3299-8660-3C2D5BD5E4AD}"/>
              </a:ext>
            </a:extLst>
          </p:cNvPr>
          <p:cNvPicPr>
            <a:picLocks noChangeAspect="1"/>
          </p:cNvPicPr>
          <p:nvPr/>
        </p:nvPicPr>
        <p:blipFill>
          <a:blip r:embed="rId3"/>
          <a:srcRect/>
          <a:stretch/>
        </p:blipFill>
        <p:spPr>
          <a:xfrm>
            <a:off x="1540346" y="96901"/>
            <a:ext cx="4145559" cy="4017899"/>
          </a:xfrm>
          <a:prstGeom prst="rect">
            <a:avLst/>
          </a:prstGeom>
        </p:spPr>
      </p:pic>
      <p:pic>
        <p:nvPicPr>
          <p:cNvPr id="17" name="Picture 16">
            <a:extLst>
              <a:ext uri="{FF2B5EF4-FFF2-40B4-BE49-F238E27FC236}">
                <a16:creationId xmlns="" xmlns:a16="http://schemas.microsoft.com/office/drawing/2014/main" id="{7608D1E4-84B6-5861-E77F-A1DE5726E33C}"/>
              </a:ext>
            </a:extLst>
          </p:cNvPr>
          <p:cNvPicPr>
            <a:picLocks noChangeAspect="1"/>
          </p:cNvPicPr>
          <p:nvPr/>
        </p:nvPicPr>
        <p:blipFill>
          <a:blip r:embed="rId4"/>
          <a:srcRect/>
          <a:stretch/>
        </p:blipFill>
        <p:spPr>
          <a:xfrm>
            <a:off x="7643757" y="3158835"/>
            <a:ext cx="6454628" cy="4973863"/>
          </a:xfrm>
          <a:prstGeom prst="rect">
            <a:avLst/>
          </a:prstGeom>
        </p:spPr>
      </p:pic>
      <p:sp>
        <p:nvSpPr>
          <p:cNvPr id="2" name="Text 2">
            <a:extLst>
              <a:ext uri="{FF2B5EF4-FFF2-40B4-BE49-F238E27FC236}">
                <a16:creationId xmlns="" xmlns:a16="http://schemas.microsoft.com/office/drawing/2014/main" id="{3D24E9B6-AC76-2D21-6983-7806799E847F}"/>
              </a:ext>
            </a:extLst>
          </p:cNvPr>
          <p:cNvSpPr/>
          <p:nvPr/>
        </p:nvSpPr>
        <p:spPr>
          <a:xfrm>
            <a:off x="328557" y="5437746"/>
            <a:ext cx="7315200" cy="2694953"/>
          </a:xfrm>
          <a:prstGeom prst="rect">
            <a:avLst/>
          </a:prstGeom>
          <a:noFill/>
          <a:ln/>
        </p:spPr>
        <p:txBody>
          <a:bodyPr wrap="square" lIns="0" tIns="0" rIns="0" bIns="0" rtlCol="0" anchor="t"/>
          <a:lstStyle/>
          <a:p>
            <a:pPr>
              <a:buFont typeface="Arial" panose="020B0604020202020204" pitchFamily="34" charset="0"/>
              <a:buChar char="•"/>
            </a:pPr>
            <a:r>
              <a:rPr lang="en-US" sz="2800" b="1" dirty="0">
                <a:solidFill>
                  <a:schemeClr val="bg1"/>
                </a:solidFill>
              </a:rPr>
              <a:t>Key Chart: </a:t>
            </a:r>
            <a:r>
              <a:rPr lang="en-US" sz="3200" b="1" dirty="0">
                <a:solidFill>
                  <a:schemeClr val="bg1"/>
                </a:solidFill>
              </a:rPr>
              <a:t>English Level vs. Deals with Foreigners Insight: </a:t>
            </a:r>
            <a:r>
              <a:rPr lang="en-US" sz="2800" dirty="0">
                <a:solidFill>
                  <a:schemeClr val="bg1"/>
                </a:solidFill>
              </a:rPr>
              <a:t>Employees fluent in English are more likely to deal with foreign clients. This shows the importance of language proficiency in client-facing roles.</a:t>
            </a:r>
          </a:p>
        </p:txBody>
      </p:sp>
    </p:spTree>
    <p:extLst>
      <p:ext uri="{BB962C8B-B14F-4D97-AF65-F5344CB8AC3E}">
        <p14:creationId xmlns:p14="http://schemas.microsoft.com/office/powerpoint/2010/main" val="352271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3884"/>
          </a:xfrm>
          <a:prstGeom prst="rect">
            <a:avLst/>
          </a:prstGeom>
        </p:spPr>
      </p:pic>
      <p:sp>
        <p:nvSpPr>
          <p:cNvPr id="3" name="Text 0"/>
          <p:cNvSpPr/>
          <p:nvPr/>
        </p:nvSpPr>
        <p:spPr>
          <a:xfrm>
            <a:off x="701040" y="3054787"/>
            <a:ext cx="8617863" cy="625912"/>
          </a:xfrm>
          <a:prstGeom prst="rect">
            <a:avLst/>
          </a:prstGeom>
          <a:noFill/>
          <a:ln/>
        </p:spPr>
        <p:txBody>
          <a:bodyPr wrap="none" lIns="0" tIns="0" rIns="0" bIns="0" rtlCol="0" anchor="t"/>
          <a:lstStyle/>
          <a:p>
            <a:pPr marL="0" indent="0">
              <a:lnSpc>
                <a:spcPts val="4900"/>
              </a:lnSpc>
              <a:buNone/>
            </a:pPr>
            <a:r>
              <a:rPr lang="en-US" sz="3900" dirty="0">
                <a:solidFill>
                  <a:srgbClr val="F5F0F0"/>
                </a:solidFill>
                <a:latin typeface="Arial" panose="020B0604020202020204" pitchFamily="34" charset="0"/>
                <a:ea typeface="Merriweather" pitchFamily="34" charset="-122"/>
                <a:cs typeface="Arial" panose="020B0604020202020204" pitchFamily="34" charset="0"/>
              </a:rPr>
              <a:t>Ongoing Maintenance and Updates</a:t>
            </a:r>
            <a:endParaRPr lang="en-US" sz="3900" dirty="0">
              <a:latin typeface="Arial" panose="020B0604020202020204" pitchFamily="34" charset="0"/>
              <a:cs typeface="Arial" panose="020B0604020202020204" pitchFamily="34" charset="0"/>
            </a:endParaRPr>
          </a:p>
        </p:txBody>
      </p:sp>
      <p:sp>
        <p:nvSpPr>
          <p:cNvPr id="4" name="Shape 1"/>
          <p:cNvSpPr/>
          <p:nvPr/>
        </p:nvSpPr>
        <p:spPr>
          <a:xfrm>
            <a:off x="7303770" y="3981093"/>
            <a:ext cx="22860" cy="3697605"/>
          </a:xfrm>
          <a:prstGeom prst="roundRect">
            <a:avLst>
              <a:gd name="adj" fmla="val 368029"/>
            </a:avLst>
          </a:prstGeom>
          <a:solidFill>
            <a:srgbClr val="194A99"/>
          </a:solidFill>
          <a:ln/>
        </p:spPr>
      </p:sp>
      <p:sp>
        <p:nvSpPr>
          <p:cNvPr id="5" name="Shape 2"/>
          <p:cNvSpPr/>
          <p:nvPr/>
        </p:nvSpPr>
        <p:spPr>
          <a:xfrm>
            <a:off x="6411694" y="4420195"/>
            <a:ext cx="701040" cy="22860"/>
          </a:xfrm>
          <a:prstGeom prst="roundRect">
            <a:avLst>
              <a:gd name="adj" fmla="val 368029"/>
            </a:avLst>
          </a:prstGeom>
          <a:solidFill>
            <a:srgbClr val="194A99"/>
          </a:solidFill>
          <a:ln/>
        </p:spPr>
      </p:sp>
      <p:sp>
        <p:nvSpPr>
          <p:cNvPr id="6" name="Shape 3"/>
          <p:cNvSpPr/>
          <p:nvPr/>
        </p:nvSpPr>
        <p:spPr>
          <a:xfrm>
            <a:off x="7089874" y="4206359"/>
            <a:ext cx="450652" cy="450652"/>
          </a:xfrm>
          <a:prstGeom prst="roundRect">
            <a:avLst>
              <a:gd name="adj" fmla="val 18669"/>
            </a:avLst>
          </a:prstGeom>
          <a:solidFill>
            <a:srgbClr val="003180"/>
          </a:solidFill>
          <a:ln w="7620">
            <a:solidFill>
              <a:srgbClr val="194A99"/>
            </a:solidFill>
            <a:prstDash val="solid"/>
          </a:ln>
        </p:spPr>
      </p:sp>
      <p:sp>
        <p:nvSpPr>
          <p:cNvPr id="7" name="Text 4"/>
          <p:cNvSpPr/>
          <p:nvPr/>
        </p:nvSpPr>
        <p:spPr>
          <a:xfrm>
            <a:off x="7249061" y="4281368"/>
            <a:ext cx="132278" cy="300514"/>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rial" panose="020B0604020202020204" pitchFamily="34" charset="0"/>
                <a:ea typeface="Merriweather" pitchFamily="34" charset="-122"/>
                <a:cs typeface="Arial" panose="020B0604020202020204" pitchFamily="34" charset="0"/>
              </a:rPr>
              <a:t>1</a:t>
            </a:r>
            <a:endParaRPr lang="en-US" sz="2350" dirty="0">
              <a:latin typeface="Arial" panose="020B0604020202020204" pitchFamily="34" charset="0"/>
              <a:cs typeface="Arial" panose="020B0604020202020204" pitchFamily="34" charset="0"/>
            </a:endParaRPr>
          </a:p>
        </p:txBody>
      </p:sp>
      <p:sp>
        <p:nvSpPr>
          <p:cNvPr id="8" name="Text 5"/>
          <p:cNvSpPr/>
          <p:nvPr/>
        </p:nvSpPr>
        <p:spPr>
          <a:xfrm>
            <a:off x="3709630" y="4181356"/>
            <a:ext cx="2503884" cy="312896"/>
          </a:xfrm>
          <a:prstGeom prst="rect">
            <a:avLst/>
          </a:prstGeom>
          <a:noFill/>
          <a:ln/>
        </p:spPr>
        <p:txBody>
          <a:bodyPr wrap="none" lIns="0" tIns="0" rIns="0" bIns="0" rtlCol="0" anchor="t"/>
          <a:lstStyle/>
          <a:p>
            <a:pPr marL="0" indent="0" algn="r">
              <a:lnSpc>
                <a:spcPts val="2450"/>
              </a:lnSpc>
              <a:buNone/>
            </a:pPr>
            <a:r>
              <a:rPr lang="en-US" sz="1950" dirty="0">
                <a:solidFill>
                  <a:srgbClr val="E2E6E9"/>
                </a:solidFill>
                <a:latin typeface="Arial" panose="020B0604020202020204" pitchFamily="34" charset="0"/>
                <a:ea typeface="Merriweather" pitchFamily="34" charset="-122"/>
                <a:cs typeface="Arial" panose="020B0604020202020204" pitchFamily="34" charset="0"/>
              </a:rPr>
              <a:t>Data Refresh</a:t>
            </a:r>
            <a:endParaRPr lang="en-US" sz="1950" dirty="0">
              <a:latin typeface="Arial" panose="020B0604020202020204" pitchFamily="34" charset="0"/>
              <a:cs typeface="Arial" panose="020B0604020202020204" pitchFamily="34" charset="0"/>
            </a:endParaRPr>
          </a:p>
        </p:txBody>
      </p:sp>
      <p:sp>
        <p:nvSpPr>
          <p:cNvPr id="9" name="Text 6"/>
          <p:cNvSpPr/>
          <p:nvPr/>
        </p:nvSpPr>
        <p:spPr>
          <a:xfrm>
            <a:off x="701040" y="4614386"/>
            <a:ext cx="5512475" cy="961192"/>
          </a:xfrm>
          <a:prstGeom prst="rect">
            <a:avLst/>
          </a:prstGeom>
          <a:noFill/>
          <a:ln/>
        </p:spPr>
        <p:txBody>
          <a:bodyPr wrap="square" lIns="0" tIns="0" rIns="0" bIns="0" rtlCol="0" anchor="t"/>
          <a:lstStyle/>
          <a:p>
            <a:pPr marL="0" indent="0" algn="r">
              <a:lnSpc>
                <a:spcPts val="2500"/>
              </a:lnSpc>
              <a:buNone/>
            </a:pPr>
            <a:r>
              <a:rPr lang="en-US" sz="1550" dirty="0">
                <a:solidFill>
                  <a:srgbClr val="E2E6E9"/>
                </a:solidFill>
                <a:latin typeface="Arial" panose="020B0604020202020204" pitchFamily="34" charset="0"/>
                <a:ea typeface="Merriweather" pitchFamily="34" charset="-122"/>
                <a:cs typeface="Arial" panose="020B0604020202020204" pitchFamily="34" charset="0"/>
              </a:rPr>
              <a:t>Schedule regular data refresh to ensure your visualizations are up-to-date with the latest information.</a:t>
            </a:r>
            <a:endParaRPr lang="en-US" sz="1550" dirty="0">
              <a:latin typeface="Arial" panose="020B0604020202020204" pitchFamily="34" charset="0"/>
              <a:cs typeface="Arial" panose="020B0604020202020204" pitchFamily="34" charset="0"/>
            </a:endParaRPr>
          </a:p>
        </p:txBody>
      </p:sp>
      <p:sp>
        <p:nvSpPr>
          <p:cNvPr id="10" name="Shape 7"/>
          <p:cNvSpPr/>
          <p:nvPr/>
        </p:nvSpPr>
        <p:spPr>
          <a:xfrm>
            <a:off x="7517666" y="5421630"/>
            <a:ext cx="701040" cy="22860"/>
          </a:xfrm>
          <a:prstGeom prst="roundRect">
            <a:avLst>
              <a:gd name="adj" fmla="val 368029"/>
            </a:avLst>
          </a:prstGeom>
          <a:solidFill>
            <a:srgbClr val="194A99"/>
          </a:solidFill>
          <a:ln/>
        </p:spPr>
      </p:sp>
      <p:sp>
        <p:nvSpPr>
          <p:cNvPr id="11" name="Shape 8"/>
          <p:cNvSpPr/>
          <p:nvPr/>
        </p:nvSpPr>
        <p:spPr>
          <a:xfrm>
            <a:off x="7089874" y="5207794"/>
            <a:ext cx="450652" cy="450652"/>
          </a:xfrm>
          <a:prstGeom prst="roundRect">
            <a:avLst>
              <a:gd name="adj" fmla="val 18669"/>
            </a:avLst>
          </a:prstGeom>
          <a:solidFill>
            <a:srgbClr val="003180"/>
          </a:solidFill>
          <a:ln w="7620">
            <a:solidFill>
              <a:srgbClr val="194A99"/>
            </a:solidFill>
            <a:prstDash val="solid"/>
          </a:ln>
        </p:spPr>
      </p:sp>
      <p:sp>
        <p:nvSpPr>
          <p:cNvPr id="12" name="Text 9"/>
          <p:cNvSpPr/>
          <p:nvPr/>
        </p:nvSpPr>
        <p:spPr>
          <a:xfrm>
            <a:off x="7225367" y="5282803"/>
            <a:ext cx="179665" cy="300514"/>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rial" panose="020B0604020202020204" pitchFamily="34" charset="0"/>
                <a:ea typeface="Merriweather" pitchFamily="34" charset="-122"/>
                <a:cs typeface="Arial" panose="020B0604020202020204" pitchFamily="34" charset="0"/>
              </a:rPr>
              <a:t>2</a:t>
            </a:r>
            <a:endParaRPr lang="en-US" sz="2350" dirty="0">
              <a:latin typeface="Arial" panose="020B0604020202020204" pitchFamily="34" charset="0"/>
              <a:cs typeface="Arial" panose="020B0604020202020204" pitchFamily="34" charset="0"/>
            </a:endParaRPr>
          </a:p>
        </p:txBody>
      </p:sp>
      <p:sp>
        <p:nvSpPr>
          <p:cNvPr id="13" name="Text 10"/>
          <p:cNvSpPr/>
          <p:nvPr/>
        </p:nvSpPr>
        <p:spPr>
          <a:xfrm>
            <a:off x="8416885" y="5182791"/>
            <a:ext cx="2503884" cy="31289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rial" panose="020B0604020202020204" pitchFamily="34" charset="0"/>
                <a:ea typeface="Merriweather" pitchFamily="34" charset="-122"/>
                <a:cs typeface="Arial" panose="020B0604020202020204" pitchFamily="34" charset="0"/>
              </a:rPr>
              <a:t>Dashboard Updates</a:t>
            </a:r>
            <a:endParaRPr lang="en-US" sz="1950" dirty="0">
              <a:latin typeface="Arial" panose="020B0604020202020204" pitchFamily="34" charset="0"/>
              <a:cs typeface="Arial" panose="020B0604020202020204" pitchFamily="34" charset="0"/>
            </a:endParaRPr>
          </a:p>
        </p:txBody>
      </p:sp>
      <p:sp>
        <p:nvSpPr>
          <p:cNvPr id="14" name="Text 11"/>
          <p:cNvSpPr/>
          <p:nvPr/>
        </p:nvSpPr>
        <p:spPr>
          <a:xfrm>
            <a:off x="8416885" y="5615821"/>
            <a:ext cx="5512475" cy="961192"/>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Arial" panose="020B0604020202020204" pitchFamily="34" charset="0"/>
                <a:ea typeface="Merriweather" pitchFamily="34" charset="-122"/>
                <a:cs typeface="Arial" panose="020B0604020202020204" pitchFamily="34" charset="0"/>
              </a:rPr>
              <a:t>Maintain and update dashboards as your data sources and reporting requirements evolve. Ensure visualizations are relevant and informative.</a:t>
            </a:r>
            <a:endParaRPr lang="en-US" sz="1550" dirty="0">
              <a:latin typeface="Arial" panose="020B0604020202020204" pitchFamily="34" charset="0"/>
              <a:cs typeface="Arial" panose="020B0604020202020204" pitchFamily="34" charset="0"/>
            </a:endParaRPr>
          </a:p>
        </p:txBody>
      </p:sp>
      <p:sp>
        <p:nvSpPr>
          <p:cNvPr id="15" name="Shape 12"/>
          <p:cNvSpPr/>
          <p:nvPr/>
        </p:nvSpPr>
        <p:spPr>
          <a:xfrm>
            <a:off x="6411694" y="6419136"/>
            <a:ext cx="701040" cy="22860"/>
          </a:xfrm>
          <a:prstGeom prst="roundRect">
            <a:avLst>
              <a:gd name="adj" fmla="val 368029"/>
            </a:avLst>
          </a:prstGeom>
          <a:solidFill>
            <a:srgbClr val="194A99"/>
          </a:solidFill>
          <a:ln/>
        </p:spPr>
      </p:sp>
      <p:sp>
        <p:nvSpPr>
          <p:cNvPr id="16" name="Shape 13"/>
          <p:cNvSpPr/>
          <p:nvPr/>
        </p:nvSpPr>
        <p:spPr>
          <a:xfrm>
            <a:off x="7089874" y="6205299"/>
            <a:ext cx="450652" cy="450652"/>
          </a:xfrm>
          <a:prstGeom prst="roundRect">
            <a:avLst>
              <a:gd name="adj" fmla="val 18669"/>
            </a:avLst>
          </a:prstGeom>
          <a:solidFill>
            <a:srgbClr val="003180"/>
          </a:solidFill>
          <a:ln w="7620">
            <a:solidFill>
              <a:srgbClr val="194A99"/>
            </a:solidFill>
            <a:prstDash val="solid"/>
          </a:ln>
        </p:spPr>
      </p:sp>
      <p:sp>
        <p:nvSpPr>
          <p:cNvPr id="17" name="Text 14"/>
          <p:cNvSpPr/>
          <p:nvPr/>
        </p:nvSpPr>
        <p:spPr>
          <a:xfrm>
            <a:off x="7231082" y="6280309"/>
            <a:ext cx="168235" cy="300514"/>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rial" panose="020B0604020202020204" pitchFamily="34" charset="0"/>
                <a:ea typeface="Merriweather" pitchFamily="34" charset="-122"/>
                <a:cs typeface="Arial" panose="020B0604020202020204" pitchFamily="34" charset="0"/>
              </a:rPr>
              <a:t>3</a:t>
            </a:r>
            <a:endParaRPr lang="en-US" sz="2350" dirty="0">
              <a:latin typeface="Arial" panose="020B0604020202020204" pitchFamily="34" charset="0"/>
              <a:cs typeface="Arial" panose="020B0604020202020204" pitchFamily="34" charset="0"/>
            </a:endParaRPr>
          </a:p>
        </p:txBody>
      </p:sp>
      <p:sp>
        <p:nvSpPr>
          <p:cNvPr id="18" name="Text 15"/>
          <p:cNvSpPr/>
          <p:nvPr/>
        </p:nvSpPr>
        <p:spPr>
          <a:xfrm>
            <a:off x="3709630" y="6180296"/>
            <a:ext cx="2503884" cy="312896"/>
          </a:xfrm>
          <a:prstGeom prst="rect">
            <a:avLst/>
          </a:prstGeom>
          <a:noFill/>
          <a:ln/>
        </p:spPr>
        <p:txBody>
          <a:bodyPr wrap="none" lIns="0" tIns="0" rIns="0" bIns="0" rtlCol="0" anchor="t"/>
          <a:lstStyle/>
          <a:p>
            <a:pPr marL="0" indent="0" algn="r">
              <a:lnSpc>
                <a:spcPts val="2450"/>
              </a:lnSpc>
              <a:buNone/>
            </a:pPr>
            <a:r>
              <a:rPr lang="en-US" sz="1950" dirty="0">
                <a:solidFill>
                  <a:srgbClr val="E2E6E9"/>
                </a:solidFill>
                <a:latin typeface="Arial" panose="020B0604020202020204" pitchFamily="34" charset="0"/>
                <a:ea typeface="Merriweather" pitchFamily="34" charset="-122"/>
                <a:cs typeface="Arial" panose="020B0604020202020204" pitchFamily="34" charset="0"/>
              </a:rPr>
              <a:t>User Collaboration</a:t>
            </a:r>
            <a:endParaRPr lang="en-US" sz="1950" dirty="0">
              <a:latin typeface="Arial" panose="020B0604020202020204" pitchFamily="34" charset="0"/>
              <a:cs typeface="Arial" panose="020B0604020202020204" pitchFamily="34" charset="0"/>
            </a:endParaRPr>
          </a:p>
        </p:txBody>
      </p:sp>
      <p:sp>
        <p:nvSpPr>
          <p:cNvPr id="19" name="Text 16"/>
          <p:cNvSpPr/>
          <p:nvPr/>
        </p:nvSpPr>
        <p:spPr>
          <a:xfrm>
            <a:off x="701040" y="6613327"/>
            <a:ext cx="5512475" cy="640794"/>
          </a:xfrm>
          <a:prstGeom prst="rect">
            <a:avLst/>
          </a:prstGeom>
          <a:noFill/>
          <a:ln/>
        </p:spPr>
        <p:txBody>
          <a:bodyPr wrap="square" lIns="0" tIns="0" rIns="0" bIns="0" rtlCol="0" anchor="t"/>
          <a:lstStyle/>
          <a:p>
            <a:pPr marL="0" indent="0" algn="r">
              <a:lnSpc>
                <a:spcPts val="2500"/>
              </a:lnSpc>
              <a:buNone/>
            </a:pPr>
            <a:r>
              <a:rPr lang="en-US" sz="1550" dirty="0">
                <a:solidFill>
                  <a:srgbClr val="E2E6E9"/>
                </a:solidFill>
                <a:latin typeface="Arial" panose="020B0604020202020204" pitchFamily="34" charset="0"/>
                <a:ea typeface="Merriweather" pitchFamily="34" charset="-122"/>
                <a:cs typeface="Arial" panose="020B0604020202020204" pitchFamily="34" charset="0"/>
              </a:rPr>
              <a:t>Collaborate with users to understand their needs and tailor dashboards to their specific requirements.</a:t>
            </a:r>
            <a:endParaRPr lang="en-US" sz="155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51"/>
            <a:ext cx="14630400" cy="2503884"/>
          </a:xfrm>
          <a:prstGeom prst="rect">
            <a:avLst/>
          </a:prstGeom>
        </p:spPr>
      </p:pic>
      <p:sp>
        <p:nvSpPr>
          <p:cNvPr id="20" name="TextBox 19"/>
          <p:cNvSpPr txBox="1"/>
          <p:nvPr/>
        </p:nvSpPr>
        <p:spPr>
          <a:xfrm>
            <a:off x="4094629" y="4079268"/>
            <a:ext cx="4572000" cy="2862322"/>
          </a:xfrm>
          <a:prstGeom prst="rect">
            <a:avLst/>
          </a:prstGeom>
          <a:noFill/>
        </p:spPr>
        <p:txBody>
          <a:bodyPr wrap="square" rtlCol="0">
            <a:spAutoFit/>
          </a:bodyPr>
          <a:lstStyle/>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Jomana Hesham</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Salma </a:t>
            </a:r>
            <a:r>
              <a:rPr lang="en-US" sz="2000" dirty="0" err="1">
                <a:solidFill>
                  <a:schemeClr val="bg1"/>
                </a:solidFill>
                <a:latin typeface="Arial" panose="020B0604020202020204" pitchFamily="34" charset="0"/>
                <a:cs typeface="Arial" panose="020B0604020202020204" pitchFamily="34" charset="0"/>
              </a:rPr>
              <a:t>A</a:t>
            </a:r>
            <a:r>
              <a:rPr lang="en-US" sz="2000" dirty="0" err="1" smtClean="0">
                <a:solidFill>
                  <a:schemeClr val="bg1"/>
                </a:solidFill>
                <a:latin typeface="Arial" panose="020B0604020202020204" pitchFamily="34" charset="0"/>
                <a:cs typeface="Arial" panose="020B0604020202020204" pitchFamily="34" charset="0"/>
              </a:rPr>
              <a:t>yman</a:t>
            </a:r>
            <a:r>
              <a:rPr lang="en-US" sz="2000" dirty="0" smtClean="0">
                <a:solidFill>
                  <a:schemeClr val="bg1"/>
                </a:solidFill>
                <a:latin typeface="Arial" panose="020B0604020202020204" pitchFamily="34" charset="0"/>
                <a:cs typeface="Arial" panose="020B0604020202020204" pitchFamily="34" charset="0"/>
              </a:rPr>
              <a:t> </a:t>
            </a:r>
            <a:endParaRPr lang="en-US" sz="2000" dirty="0">
              <a:solidFill>
                <a:schemeClr val="bg1"/>
              </a:solidFill>
              <a:latin typeface="Arial" panose="020B0604020202020204" pitchFamily="34" charset="0"/>
              <a:cs typeface="Arial" panose="020B0604020202020204" pitchFamily="34" charset="0"/>
            </a:endParaRPr>
          </a:p>
          <a:p>
            <a:pPr algn="ctr">
              <a:lnSpc>
                <a:spcPct val="150000"/>
              </a:lnSpc>
            </a:pPr>
            <a:r>
              <a:rPr lang="en-US" sz="2000" dirty="0" err="1" smtClean="0">
                <a:solidFill>
                  <a:schemeClr val="bg1"/>
                </a:solidFill>
                <a:latin typeface="Arial" panose="020B0604020202020204" pitchFamily="34" charset="0"/>
                <a:cs typeface="Arial" panose="020B0604020202020204" pitchFamily="34" charset="0"/>
              </a:rPr>
              <a:t>Abdalla</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Mostafa</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Elshamy</a:t>
            </a:r>
            <a:endParaRPr lang="en-US" sz="2000" dirty="0" smtClean="0">
              <a:solidFill>
                <a:schemeClr val="bg1"/>
              </a:solidFill>
              <a:latin typeface="Arial" panose="020B0604020202020204" pitchFamily="34" charset="0"/>
              <a:cs typeface="Arial" panose="020B0604020202020204" pitchFamily="34" charset="0"/>
            </a:endParaRPr>
          </a:p>
          <a:p>
            <a:pPr algn="ctr">
              <a:lnSpc>
                <a:spcPct val="150000"/>
              </a:lnSpc>
            </a:pPr>
            <a:r>
              <a:rPr lang="en-US" sz="2000" dirty="0" err="1" smtClean="0">
                <a:solidFill>
                  <a:schemeClr val="bg1"/>
                </a:solidFill>
                <a:latin typeface="Arial" panose="020B0604020202020204" pitchFamily="34" charset="0"/>
                <a:cs typeface="Arial" panose="020B0604020202020204" pitchFamily="34" charset="0"/>
              </a:rPr>
              <a:t>Zainab</a:t>
            </a:r>
            <a:r>
              <a:rPr lang="en-US" sz="2000" dirty="0" smtClean="0">
                <a:solidFill>
                  <a:schemeClr val="bg1"/>
                </a:solidFill>
                <a:latin typeface="Arial" panose="020B0604020202020204" pitchFamily="34" charset="0"/>
                <a:cs typeface="Arial" panose="020B0604020202020204" pitchFamily="34" charset="0"/>
              </a:rPr>
              <a:t> Yasser Mohamed</a:t>
            </a:r>
          </a:p>
          <a:p>
            <a:pPr algn="ctr">
              <a:lnSpc>
                <a:spcPct val="150000"/>
              </a:lnSpc>
            </a:pPr>
            <a:r>
              <a:rPr lang="en-US" sz="2000" dirty="0" err="1">
                <a:solidFill>
                  <a:schemeClr val="bg1"/>
                </a:solidFill>
                <a:latin typeface="Arial" panose="020B0604020202020204" pitchFamily="34" charset="0"/>
                <a:cs typeface="Arial" panose="020B0604020202020204" pitchFamily="34" charset="0"/>
              </a:rPr>
              <a:t>Sama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Medhat</a:t>
            </a:r>
            <a:endParaRPr lang="en-US" sz="2000" dirty="0">
              <a:solidFill>
                <a:schemeClr val="bg1"/>
              </a:solidFill>
              <a:latin typeface="Arial" panose="020B0604020202020204" pitchFamily="34" charset="0"/>
              <a:cs typeface="Arial" panose="020B0604020202020204" pitchFamily="34" charset="0"/>
            </a:endParaRPr>
          </a:p>
          <a:p>
            <a:pPr algn="ctr">
              <a:lnSpc>
                <a:spcPct val="150000"/>
              </a:lnSpc>
            </a:pPr>
            <a:endParaRPr lang="ar-EG" sz="2000" dirty="0" smtClean="0">
              <a:solidFill>
                <a:schemeClr val="bg1"/>
              </a:solidFill>
              <a:latin typeface="Arial" panose="020B0604020202020204" pitchFamily="34" charset="0"/>
              <a:cs typeface="Arial" panose="020B0604020202020204" pitchFamily="34" charset="0"/>
            </a:endParaRPr>
          </a:p>
        </p:txBody>
      </p:sp>
      <p:sp>
        <p:nvSpPr>
          <p:cNvPr id="21" name="Shape 4"/>
          <p:cNvSpPr/>
          <p:nvPr/>
        </p:nvSpPr>
        <p:spPr>
          <a:xfrm>
            <a:off x="4262717" y="2612569"/>
            <a:ext cx="4235824" cy="833718"/>
          </a:xfrm>
          <a:prstGeom prst="roundRect">
            <a:avLst>
              <a:gd name="adj" fmla="val 3037"/>
            </a:avLst>
          </a:prstGeom>
          <a:solidFill>
            <a:srgbClr val="003180"/>
          </a:solidFill>
          <a:ln w="7620">
            <a:solidFill>
              <a:srgbClr val="194A99"/>
            </a:solidFill>
            <a:prstDash val="solid"/>
          </a:ln>
        </p:spPr>
      </p:sp>
      <p:sp>
        <p:nvSpPr>
          <p:cNvPr id="22" name="TextBox 21"/>
          <p:cNvSpPr txBox="1"/>
          <p:nvPr/>
        </p:nvSpPr>
        <p:spPr>
          <a:xfrm>
            <a:off x="4518210" y="2706262"/>
            <a:ext cx="5459507" cy="769441"/>
          </a:xfrm>
          <a:prstGeom prst="rect">
            <a:avLst/>
          </a:prstGeom>
          <a:noFill/>
        </p:spPr>
        <p:txBody>
          <a:bodyPr wrap="square" rtlCol="0">
            <a:spAutoFit/>
          </a:bodyPr>
          <a:lstStyle/>
          <a:p>
            <a:r>
              <a:rPr lang="en-US" sz="4400" dirty="0" smtClean="0">
                <a:solidFill>
                  <a:schemeClr val="bg1"/>
                </a:solidFill>
              </a:rPr>
              <a:t>Team Members</a:t>
            </a:r>
            <a:endParaRPr lang="en-US" sz="4400" dirty="0">
              <a:solidFill>
                <a:schemeClr val="bg1"/>
              </a:solidFill>
            </a:endParaRPr>
          </a:p>
        </p:txBody>
      </p:sp>
    </p:spTree>
    <p:extLst>
      <p:ext uri="{BB962C8B-B14F-4D97-AF65-F5344CB8AC3E}">
        <p14:creationId xmlns:p14="http://schemas.microsoft.com/office/powerpoint/2010/main" val="331151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A0D0B2B-A7CD-ADA4-67CF-47C90F16EC4B}"/>
            </a:ext>
          </a:extLst>
        </p:cNvPr>
        <p:cNvGrpSpPr/>
        <p:nvPr/>
      </p:nvGrpSpPr>
      <p:grpSpPr>
        <a:xfrm>
          <a:off x="0" y="0"/>
          <a:ext cx="0" cy="0"/>
          <a:chOff x="0" y="0"/>
          <a:chExt cx="0" cy="0"/>
        </a:xfrm>
      </p:grpSpPr>
      <p:sp>
        <p:nvSpPr>
          <p:cNvPr id="3" name="Text 1">
            <a:extLst>
              <a:ext uri="{FF2B5EF4-FFF2-40B4-BE49-F238E27FC236}">
                <a16:creationId xmlns="" xmlns:a16="http://schemas.microsoft.com/office/drawing/2014/main" id="{7C556878-9F00-BBA0-4B94-2F863A5FAF13}"/>
              </a:ext>
            </a:extLst>
          </p:cNvPr>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16BEF94D-39C0-30BB-07E2-DDAC41B19DF9}"/>
              </a:ext>
            </a:extLst>
          </p:cNvPr>
          <p:cNvPicPr>
            <a:picLocks noChangeAspect="1"/>
          </p:cNvPicPr>
          <p:nvPr/>
        </p:nvPicPr>
        <p:blipFill>
          <a:blip r:embed="rId3"/>
          <a:srcRect/>
          <a:stretch/>
        </p:blipFill>
        <p:spPr>
          <a:xfrm>
            <a:off x="387322" y="213278"/>
            <a:ext cx="13827442" cy="7795118"/>
          </a:xfrm>
          <a:prstGeom prst="rect">
            <a:avLst/>
          </a:prstGeom>
        </p:spPr>
      </p:pic>
    </p:spTree>
    <p:extLst>
      <p:ext uri="{BB962C8B-B14F-4D97-AF65-F5344CB8AC3E}">
        <p14:creationId xmlns:p14="http://schemas.microsoft.com/office/powerpoint/2010/main" val="286227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1026" name="Picture 2" descr="C:\Users\dell\OneDrive\Pictures\Screenshots\Screenshot 2024-10-11 1215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72" y="221203"/>
            <a:ext cx="13220349" cy="73153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3" y="416859"/>
            <a:ext cx="7291761"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en-US" b="1" dirty="0">
                <a:solidFill>
                  <a:schemeClr val="bg1"/>
                </a:solidFill>
              </a:rPr>
              <a:t>Total Sales and Performance</a:t>
            </a:r>
            <a:r>
              <a:rPr lang="en-US" dirty="0">
                <a:solidFill>
                  <a:schemeClr val="bg1"/>
                </a:solidFill>
              </a:rPr>
              <a:t>:</a:t>
            </a:r>
          </a:p>
          <a:p>
            <a:pPr marL="285750" indent="-285750">
              <a:buFont typeface="Arial" pitchFamily="34" charset="0"/>
              <a:buChar char="•"/>
            </a:pPr>
            <a:r>
              <a:rPr lang="en-US" dirty="0">
                <a:solidFill>
                  <a:schemeClr val="bg1"/>
                </a:solidFill>
              </a:rPr>
              <a:t>Total sales amount to </a:t>
            </a:r>
            <a:r>
              <a:rPr lang="en-US" b="1" dirty="0">
                <a:solidFill>
                  <a:schemeClr val="bg1"/>
                </a:solidFill>
              </a:rPr>
              <a:t>71M</a:t>
            </a:r>
            <a:r>
              <a:rPr lang="en-US" dirty="0">
                <a:solidFill>
                  <a:schemeClr val="bg1"/>
                </a:solidFill>
              </a:rPr>
              <a:t>.</a:t>
            </a:r>
          </a:p>
          <a:p>
            <a:pPr marL="285750" indent="-285750">
              <a:buFont typeface="Arial" pitchFamily="34" charset="0"/>
              <a:buChar char="•"/>
            </a:pPr>
            <a:r>
              <a:rPr lang="en-US" dirty="0">
                <a:solidFill>
                  <a:schemeClr val="bg1"/>
                </a:solidFill>
              </a:rPr>
              <a:t>Total cost stands at </a:t>
            </a:r>
            <a:r>
              <a:rPr lang="en-US" b="1" dirty="0">
                <a:solidFill>
                  <a:schemeClr val="bg1"/>
                </a:solidFill>
              </a:rPr>
              <a:t>48M</a:t>
            </a:r>
            <a:r>
              <a:rPr lang="en-US" dirty="0">
                <a:solidFill>
                  <a:schemeClr val="bg1"/>
                </a:solidFill>
              </a:rPr>
              <a:t>, with a total profit of </a:t>
            </a:r>
            <a:r>
              <a:rPr lang="en-US" b="1" dirty="0">
                <a:solidFill>
                  <a:schemeClr val="bg1"/>
                </a:solidFill>
              </a:rPr>
              <a:t>23M</a:t>
            </a:r>
            <a:r>
              <a:rPr lang="en-US" dirty="0">
                <a:solidFill>
                  <a:schemeClr val="bg1"/>
                </a:solidFill>
              </a:rPr>
              <a:t>.</a:t>
            </a:r>
          </a:p>
          <a:p>
            <a:pPr marL="285750" indent="-285750">
              <a:buFont typeface="Arial" pitchFamily="34" charset="0"/>
              <a:buChar char="•"/>
            </a:pPr>
            <a:r>
              <a:rPr lang="en-US" dirty="0">
                <a:solidFill>
                  <a:schemeClr val="bg1"/>
                </a:solidFill>
              </a:rPr>
              <a:t>The overall profit margin percentage is </a:t>
            </a:r>
            <a:r>
              <a:rPr lang="en-US" b="1" dirty="0">
                <a:solidFill>
                  <a:schemeClr val="bg1"/>
                </a:solidFill>
              </a:rPr>
              <a:t>32%</a:t>
            </a:r>
            <a:r>
              <a:rPr lang="en-US" dirty="0">
                <a:solidFill>
                  <a:schemeClr val="bg1"/>
                </a:solidFill>
              </a:rPr>
              <a:t>.</a:t>
            </a:r>
          </a:p>
          <a:p>
            <a:r>
              <a:rPr lang="en-US" b="1" dirty="0" smtClean="0">
                <a:solidFill>
                  <a:schemeClr val="bg1"/>
                </a:solidFill>
              </a:rPr>
              <a:t>Product-wise Performance</a:t>
            </a:r>
            <a:r>
              <a:rPr lang="en-US" dirty="0" smtClean="0">
                <a:solidFill>
                  <a:schemeClr val="bg1"/>
                </a:solidFill>
              </a:rPr>
              <a:t>:</a:t>
            </a:r>
          </a:p>
          <a:p>
            <a:pPr marL="285750" indent="-285750">
              <a:buFont typeface="Arial" pitchFamily="34" charset="0"/>
              <a:buChar char="•"/>
            </a:pPr>
            <a:r>
              <a:rPr lang="en-US" dirty="0" smtClean="0">
                <a:solidFill>
                  <a:schemeClr val="bg1"/>
                </a:solidFill>
              </a:rPr>
              <a:t>The top-performing product is </a:t>
            </a:r>
            <a:r>
              <a:rPr lang="en-US" b="1" dirty="0" smtClean="0">
                <a:solidFill>
                  <a:schemeClr val="bg1"/>
                </a:solidFill>
              </a:rPr>
              <a:t>Product 1</a:t>
            </a:r>
            <a:r>
              <a:rPr lang="en-US" dirty="0" smtClean="0">
                <a:solidFill>
                  <a:schemeClr val="bg1"/>
                </a:solidFill>
              </a:rPr>
              <a:t>, with sales of </a:t>
            </a:r>
            <a:r>
              <a:rPr lang="en-US" b="1" dirty="0" smtClean="0">
                <a:solidFill>
                  <a:schemeClr val="bg1"/>
                </a:solidFill>
              </a:rPr>
              <a:t>1.28M</a:t>
            </a:r>
            <a:r>
              <a:rPr lang="en-US" dirty="0" smtClean="0">
                <a:solidFill>
                  <a:schemeClr val="bg1"/>
                </a:solidFill>
              </a:rPr>
              <a:t> and a profit margin of </a:t>
            </a:r>
            <a:r>
              <a:rPr lang="en-US" b="1" dirty="0" smtClean="0">
                <a:solidFill>
                  <a:schemeClr val="bg1"/>
                </a:solidFill>
              </a:rPr>
              <a:t>39%</a:t>
            </a:r>
            <a:r>
              <a:rPr lang="en-US" dirty="0" smtClean="0">
                <a:solidFill>
                  <a:schemeClr val="bg1"/>
                </a:solidFill>
              </a:rPr>
              <a:t>.</a:t>
            </a:r>
          </a:p>
          <a:p>
            <a:pPr marL="285750" indent="-285750">
              <a:buFont typeface="Arial" pitchFamily="34" charset="0"/>
              <a:buChar char="•"/>
            </a:pPr>
            <a:r>
              <a:rPr lang="en-US" dirty="0" smtClean="0">
                <a:solidFill>
                  <a:schemeClr val="bg1"/>
                </a:solidFill>
              </a:rPr>
              <a:t>Other notable products include </a:t>
            </a:r>
            <a:r>
              <a:rPr lang="en-US" b="1" dirty="0" smtClean="0">
                <a:solidFill>
                  <a:schemeClr val="bg1"/>
                </a:solidFill>
              </a:rPr>
              <a:t>Product 100</a:t>
            </a:r>
            <a:r>
              <a:rPr lang="en-US" dirty="0" smtClean="0">
                <a:solidFill>
                  <a:schemeClr val="bg1"/>
                </a:solidFill>
              </a:rPr>
              <a:t> (858K sales, 26% margin) and </a:t>
            </a:r>
            <a:r>
              <a:rPr lang="en-US" b="1" dirty="0" smtClean="0">
                <a:solidFill>
                  <a:schemeClr val="bg1"/>
                </a:solidFill>
              </a:rPr>
              <a:t>Product 21</a:t>
            </a:r>
            <a:r>
              <a:rPr lang="en-US" dirty="0" smtClean="0">
                <a:solidFill>
                  <a:schemeClr val="bg1"/>
                </a:solidFill>
              </a:rPr>
              <a:t> (1.22M sales, 39% margin).</a:t>
            </a:r>
          </a:p>
          <a:p>
            <a:pPr marL="285750" indent="-285750">
              <a:buFont typeface="Arial" pitchFamily="34" charset="0"/>
              <a:buChar char="•"/>
            </a:pPr>
            <a:r>
              <a:rPr lang="en-US" dirty="0" smtClean="0">
                <a:solidFill>
                  <a:schemeClr val="bg1"/>
                </a:solidFill>
              </a:rPr>
              <a:t>Some products have lower sales but higher margins, such as </a:t>
            </a:r>
            <a:r>
              <a:rPr lang="en-US" b="1" dirty="0" smtClean="0">
                <a:solidFill>
                  <a:schemeClr val="bg1"/>
                </a:solidFill>
              </a:rPr>
              <a:t>Product 101</a:t>
            </a:r>
            <a:r>
              <a:rPr lang="en-US" dirty="0" smtClean="0">
                <a:solidFill>
                  <a:schemeClr val="bg1"/>
                </a:solidFill>
              </a:rPr>
              <a:t> with a 43% margin on 431K sales</a:t>
            </a:r>
          </a:p>
          <a:p>
            <a:r>
              <a:rPr lang="ar-EG" dirty="0" smtClean="0">
                <a:solidFill>
                  <a:schemeClr val="bg1"/>
                </a:solidFill>
                <a:latin typeface="Arial" panose="020B0604020202020204" pitchFamily="34" charset="0"/>
                <a:cs typeface="Arial" panose="020B0604020202020204" pitchFamily="34" charset="0"/>
              </a:rPr>
              <a:t> </a:t>
            </a:r>
            <a:r>
              <a:rPr lang="en-US" b="1" dirty="0">
                <a:solidFill>
                  <a:schemeClr val="bg1"/>
                </a:solidFill>
              </a:rPr>
              <a:t>Location-based Sales Insights</a:t>
            </a:r>
            <a:r>
              <a:rPr lang="en-US" dirty="0">
                <a:solidFill>
                  <a:schemeClr val="bg1"/>
                </a:solidFill>
              </a:rPr>
              <a:t>:</a:t>
            </a:r>
          </a:p>
          <a:p>
            <a:pPr marL="285750" indent="-285750">
              <a:buFont typeface="Arial" pitchFamily="34" charset="0"/>
              <a:buChar char="•"/>
            </a:pPr>
            <a:r>
              <a:rPr lang="en-US" dirty="0">
                <a:solidFill>
                  <a:schemeClr val="bg1"/>
                </a:solidFill>
              </a:rPr>
              <a:t>The highest sales location is </a:t>
            </a:r>
            <a:r>
              <a:rPr lang="en-US" b="1" dirty="0">
                <a:solidFill>
                  <a:schemeClr val="bg1"/>
                </a:solidFill>
              </a:rPr>
              <a:t>Columbia</a:t>
            </a:r>
            <a:r>
              <a:rPr lang="en-US" dirty="0">
                <a:solidFill>
                  <a:schemeClr val="bg1"/>
                </a:solidFill>
              </a:rPr>
              <a:t> with </a:t>
            </a:r>
            <a:r>
              <a:rPr lang="en-US" b="1" dirty="0">
                <a:solidFill>
                  <a:schemeClr val="bg1"/>
                </a:solidFill>
              </a:rPr>
              <a:t>1.23M</a:t>
            </a:r>
            <a:r>
              <a:rPr lang="en-US" dirty="0">
                <a:solidFill>
                  <a:schemeClr val="bg1"/>
                </a:solidFill>
              </a:rPr>
              <a:t> sales.</a:t>
            </a:r>
          </a:p>
          <a:p>
            <a:pPr marL="285750" indent="-285750">
              <a:buFont typeface="Arial" pitchFamily="34" charset="0"/>
              <a:buChar char="•"/>
            </a:pPr>
            <a:r>
              <a:rPr lang="en-US" dirty="0">
                <a:solidFill>
                  <a:schemeClr val="bg1"/>
                </a:solidFill>
              </a:rPr>
              <a:t>Other strong locations include </a:t>
            </a:r>
            <a:r>
              <a:rPr lang="en-US" b="1" dirty="0">
                <a:solidFill>
                  <a:schemeClr val="bg1"/>
                </a:solidFill>
              </a:rPr>
              <a:t>Gainesville</a:t>
            </a:r>
            <a:r>
              <a:rPr lang="en-US" dirty="0">
                <a:solidFill>
                  <a:schemeClr val="bg1"/>
                </a:solidFill>
              </a:rPr>
              <a:t> (0.99M), </a:t>
            </a:r>
            <a:r>
              <a:rPr lang="en-US" b="1" dirty="0">
                <a:solidFill>
                  <a:schemeClr val="bg1"/>
                </a:solidFill>
              </a:rPr>
              <a:t>Rochester</a:t>
            </a:r>
            <a:r>
              <a:rPr lang="en-US" dirty="0">
                <a:solidFill>
                  <a:schemeClr val="bg1"/>
                </a:solidFill>
              </a:rPr>
              <a:t> (0.87M), and </a:t>
            </a:r>
            <a:r>
              <a:rPr lang="en-US" b="1" dirty="0">
                <a:solidFill>
                  <a:schemeClr val="bg1"/>
                </a:solidFill>
              </a:rPr>
              <a:t>Macon</a:t>
            </a:r>
            <a:r>
              <a:rPr lang="en-US" dirty="0">
                <a:solidFill>
                  <a:schemeClr val="bg1"/>
                </a:solidFill>
              </a:rPr>
              <a:t> (0.86M).</a:t>
            </a:r>
          </a:p>
          <a:p>
            <a:pPr marL="285750" indent="-285750">
              <a:buFont typeface="Arial" pitchFamily="34" charset="0"/>
              <a:buChar char="•"/>
            </a:pPr>
            <a:r>
              <a:rPr lang="en-US" dirty="0">
                <a:solidFill>
                  <a:schemeClr val="bg1"/>
                </a:solidFill>
              </a:rPr>
              <a:t>Sales appear concentrated across locations in the eastern United States, as shown in the map visualization</a:t>
            </a:r>
            <a:r>
              <a:rPr lang="en-US" sz="2000" dirty="0" smtClean="0"/>
              <a:t>.</a:t>
            </a:r>
            <a:endParaRPr lang="ar-EG" sz="2000" dirty="0" smtClean="0"/>
          </a:p>
          <a:p>
            <a:r>
              <a:rPr lang="en-US" b="1" dirty="0">
                <a:solidFill>
                  <a:schemeClr val="bg1"/>
                </a:solidFill>
              </a:rPr>
              <a:t>Sales by Salesperson</a:t>
            </a:r>
            <a:r>
              <a:rPr lang="en-US" dirty="0">
                <a:solidFill>
                  <a:schemeClr val="bg1"/>
                </a:solidFill>
              </a:rPr>
              <a:t>:</a:t>
            </a:r>
          </a:p>
          <a:p>
            <a:pPr marL="285750" indent="-285750">
              <a:buFont typeface="Arial" pitchFamily="34" charset="0"/>
              <a:buChar char="•"/>
            </a:pPr>
            <a:r>
              <a:rPr lang="en-US" dirty="0">
                <a:solidFill>
                  <a:schemeClr val="bg1"/>
                </a:solidFill>
              </a:rPr>
              <a:t>The leading salespersons include </a:t>
            </a:r>
            <a:r>
              <a:rPr lang="en-US" b="1" dirty="0">
                <a:solidFill>
                  <a:schemeClr val="bg1"/>
                </a:solidFill>
              </a:rPr>
              <a:t>Bobby Russell</a:t>
            </a:r>
            <a:r>
              <a:rPr lang="en-US" dirty="0">
                <a:solidFill>
                  <a:schemeClr val="bg1"/>
                </a:solidFill>
              </a:rPr>
              <a:t>, </a:t>
            </a:r>
            <a:r>
              <a:rPr lang="en-US" b="1" dirty="0">
                <a:solidFill>
                  <a:schemeClr val="bg1"/>
                </a:solidFill>
              </a:rPr>
              <a:t>Ryan Welch</a:t>
            </a:r>
            <a:r>
              <a:rPr lang="en-US" dirty="0">
                <a:solidFill>
                  <a:schemeClr val="bg1"/>
                </a:solidFill>
              </a:rPr>
              <a:t>, </a:t>
            </a:r>
            <a:r>
              <a:rPr lang="en-US" b="1" dirty="0">
                <a:solidFill>
                  <a:schemeClr val="bg1"/>
                </a:solidFill>
              </a:rPr>
              <a:t>Patrick Ruiz</a:t>
            </a:r>
            <a:r>
              <a:rPr lang="en-US" dirty="0">
                <a:solidFill>
                  <a:schemeClr val="bg1"/>
                </a:solidFill>
              </a:rPr>
              <a:t>, and </a:t>
            </a:r>
            <a:r>
              <a:rPr lang="en-US" b="1" dirty="0">
                <a:solidFill>
                  <a:schemeClr val="bg1"/>
                </a:solidFill>
              </a:rPr>
              <a:t>Eugene Holmes</a:t>
            </a:r>
            <a:r>
              <a:rPr lang="en-US" dirty="0">
                <a:solidFill>
                  <a:schemeClr val="bg1"/>
                </a:solidFill>
              </a:rPr>
              <a:t>, each with approximately </a:t>
            </a:r>
            <a:r>
              <a:rPr lang="en-US" b="1" dirty="0">
                <a:solidFill>
                  <a:schemeClr val="bg1"/>
                </a:solidFill>
              </a:rPr>
              <a:t>1.8M</a:t>
            </a:r>
            <a:r>
              <a:rPr lang="en-US" dirty="0">
                <a:solidFill>
                  <a:schemeClr val="bg1"/>
                </a:solidFill>
              </a:rPr>
              <a:t> in sales.</a:t>
            </a:r>
          </a:p>
          <a:p>
            <a:pPr marL="285750" indent="-285750">
              <a:buFont typeface="Arial" pitchFamily="34" charset="0"/>
              <a:buChar char="•"/>
            </a:pPr>
            <a:r>
              <a:rPr lang="en-US" b="1" dirty="0">
                <a:solidFill>
                  <a:schemeClr val="bg1"/>
                </a:solidFill>
              </a:rPr>
              <a:t>Brian Davis</a:t>
            </a:r>
            <a:r>
              <a:rPr lang="en-US" dirty="0">
                <a:solidFill>
                  <a:schemeClr val="bg1"/>
                </a:solidFill>
              </a:rPr>
              <a:t> and </a:t>
            </a:r>
            <a:r>
              <a:rPr lang="en-US" b="1" dirty="0">
                <a:solidFill>
                  <a:schemeClr val="bg1"/>
                </a:solidFill>
              </a:rPr>
              <a:t>Martin Perry</a:t>
            </a:r>
            <a:r>
              <a:rPr lang="en-US" dirty="0">
                <a:solidFill>
                  <a:schemeClr val="bg1"/>
                </a:solidFill>
              </a:rPr>
              <a:t> also perform well with 1.8M and 1.7M in sales, respectively</a:t>
            </a:r>
            <a:r>
              <a:rPr lang="en-US" dirty="0" smtClean="0">
                <a:solidFill>
                  <a:schemeClr val="bg1"/>
                </a:solidFill>
              </a:rPr>
              <a:t>.</a:t>
            </a:r>
            <a:endParaRPr lang="en-US" sz="2000" dirty="0" smtClean="0"/>
          </a:p>
          <a:p>
            <a:r>
              <a:rPr lang="en-US" b="1" dirty="0">
                <a:solidFill>
                  <a:schemeClr val="bg1"/>
                </a:solidFill>
              </a:rPr>
              <a:t>Trend Analysis</a:t>
            </a:r>
            <a:r>
              <a:rPr lang="en-US" dirty="0">
                <a:solidFill>
                  <a:schemeClr val="bg1"/>
                </a:solidFill>
              </a:rPr>
              <a:t>:</a:t>
            </a:r>
          </a:p>
          <a:p>
            <a:pPr marL="285750" indent="-285750">
              <a:buFont typeface="Arial" pitchFamily="34" charset="0"/>
              <a:buChar char="•"/>
            </a:pPr>
            <a:r>
              <a:rPr lang="en-US" dirty="0">
                <a:solidFill>
                  <a:schemeClr val="bg1"/>
                </a:solidFill>
              </a:rPr>
              <a:t>The line graph showing total sales by date reveals fluctuations over time, with notable peaks in 2016 and gradual increases in sales toward the end of 2018.</a:t>
            </a:r>
          </a:p>
          <a:p>
            <a:pPr>
              <a:lnSpc>
                <a:spcPct val="150000"/>
              </a:lnSpc>
            </a:pPr>
            <a:endParaRPr lang="en-US" sz="20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4303060" y="479775"/>
            <a:ext cx="8344536" cy="707886"/>
          </a:xfrm>
          <a:prstGeom prst="rect">
            <a:avLst/>
          </a:prstGeom>
          <a:noFill/>
        </p:spPr>
        <p:txBody>
          <a:bodyPr wrap="square" rtlCol="0">
            <a:spAutoFit/>
          </a:bodyPr>
          <a:lstStyle/>
          <a:p>
            <a:r>
              <a:rPr lang="en-US" sz="4000" b="1" dirty="0"/>
              <a:t>SALES PERFORMANCE INSIGHT</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214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3" y="416859"/>
            <a:ext cx="7291761"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en-US" sz="2800" b="1" dirty="0">
                <a:solidFill>
                  <a:schemeClr val="bg1"/>
                </a:solidFill>
              </a:rPr>
              <a:t>Important Insights:</a:t>
            </a:r>
          </a:p>
          <a:p>
            <a:pPr marL="457200" indent="-457200">
              <a:buFont typeface="Arial" pitchFamily="34" charset="0"/>
              <a:buChar char="•"/>
            </a:pPr>
            <a:r>
              <a:rPr lang="en-US" sz="2800" b="1" dirty="0">
                <a:solidFill>
                  <a:schemeClr val="bg1"/>
                </a:solidFill>
              </a:rPr>
              <a:t>Top Products</a:t>
            </a:r>
            <a:r>
              <a:rPr lang="en-US" sz="2800" dirty="0">
                <a:solidFill>
                  <a:schemeClr val="bg1"/>
                </a:solidFill>
              </a:rPr>
              <a:t>: Focus on </a:t>
            </a:r>
            <a:r>
              <a:rPr lang="en-US" sz="2800" b="1" dirty="0">
                <a:solidFill>
                  <a:schemeClr val="bg1"/>
                </a:solidFill>
              </a:rPr>
              <a:t>Product 1</a:t>
            </a:r>
            <a:r>
              <a:rPr lang="en-US" sz="2800" dirty="0">
                <a:solidFill>
                  <a:schemeClr val="bg1"/>
                </a:solidFill>
              </a:rPr>
              <a:t> and </a:t>
            </a:r>
            <a:r>
              <a:rPr lang="en-US" sz="2800" b="1" dirty="0">
                <a:solidFill>
                  <a:schemeClr val="bg1"/>
                </a:solidFill>
              </a:rPr>
              <a:t>Product 21</a:t>
            </a:r>
            <a:r>
              <a:rPr lang="en-US" sz="2800" dirty="0">
                <a:solidFill>
                  <a:schemeClr val="bg1"/>
                </a:solidFill>
              </a:rPr>
              <a:t>, which drive substantial revenue.</a:t>
            </a:r>
          </a:p>
          <a:p>
            <a:pPr marL="457200" indent="-457200">
              <a:buFont typeface="Arial" pitchFamily="34" charset="0"/>
              <a:buChar char="•"/>
            </a:pPr>
            <a:r>
              <a:rPr lang="en-US" sz="2800" b="1" dirty="0">
                <a:solidFill>
                  <a:schemeClr val="bg1"/>
                </a:solidFill>
              </a:rPr>
              <a:t>Key Locations</a:t>
            </a:r>
            <a:r>
              <a:rPr lang="en-US" sz="2800" dirty="0">
                <a:solidFill>
                  <a:schemeClr val="bg1"/>
                </a:solidFill>
              </a:rPr>
              <a:t>: </a:t>
            </a:r>
            <a:r>
              <a:rPr lang="en-US" sz="2800" b="1" dirty="0">
                <a:solidFill>
                  <a:schemeClr val="bg1"/>
                </a:solidFill>
              </a:rPr>
              <a:t>Columbia</a:t>
            </a:r>
            <a:r>
              <a:rPr lang="en-US" sz="2800" dirty="0">
                <a:solidFill>
                  <a:schemeClr val="bg1"/>
                </a:solidFill>
              </a:rPr>
              <a:t>, </a:t>
            </a:r>
            <a:r>
              <a:rPr lang="en-US" sz="2800" b="1" dirty="0">
                <a:solidFill>
                  <a:schemeClr val="bg1"/>
                </a:solidFill>
              </a:rPr>
              <a:t>Gainesville</a:t>
            </a:r>
            <a:r>
              <a:rPr lang="en-US" sz="2800" dirty="0">
                <a:solidFill>
                  <a:schemeClr val="bg1"/>
                </a:solidFill>
              </a:rPr>
              <a:t>, and </a:t>
            </a:r>
            <a:r>
              <a:rPr lang="en-US" sz="2800" b="1" dirty="0">
                <a:solidFill>
                  <a:schemeClr val="bg1"/>
                </a:solidFill>
              </a:rPr>
              <a:t>Rochester</a:t>
            </a:r>
            <a:r>
              <a:rPr lang="en-US" sz="2800" dirty="0">
                <a:solidFill>
                  <a:schemeClr val="bg1"/>
                </a:solidFill>
              </a:rPr>
              <a:t> are significant contributors to the sales volume.</a:t>
            </a:r>
          </a:p>
          <a:p>
            <a:pPr marL="457200" indent="-457200">
              <a:buFont typeface="Arial" pitchFamily="34" charset="0"/>
              <a:buChar char="•"/>
            </a:pPr>
            <a:r>
              <a:rPr lang="en-US" sz="2800" b="1" dirty="0">
                <a:solidFill>
                  <a:schemeClr val="bg1"/>
                </a:solidFill>
              </a:rPr>
              <a:t>Top Performers</a:t>
            </a:r>
            <a:r>
              <a:rPr lang="en-US" sz="2800" dirty="0">
                <a:solidFill>
                  <a:schemeClr val="bg1"/>
                </a:solidFill>
              </a:rPr>
              <a:t>: </a:t>
            </a:r>
            <a:r>
              <a:rPr lang="en-US" sz="2800" b="1" dirty="0">
                <a:solidFill>
                  <a:schemeClr val="bg1"/>
                </a:solidFill>
              </a:rPr>
              <a:t>Bobby Russell</a:t>
            </a:r>
            <a:r>
              <a:rPr lang="en-US" sz="2800" dirty="0">
                <a:solidFill>
                  <a:schemeClr val="bg1"/>
                </a:solidFill>
              </a:rPr>
              <a:t>, </a:t>
            </a:r>
            <a:r>
              <a:rPr lang="en-US" sz="2800" b="1" dirty="0">
                <a:solidFill>
                  <a:schemeClr val="bg1"/>
                </a:solidFill>
              </a:rPr>
              <a:t>Ryan Welch</a:t>
            </a:r>
            <a:r>
              <a:rPr lang="en-US" sz="2800" dirty="0">
                <a:solidFill>
                  <a:schemeClr val="bg1"/>
                </a:solidFill>
              </a:rPr>
              <a:t>, and </a:t>
            </a:r>
            <a:r>
              <a:rPr lang="en-US" sz="2800" b="1" dirty="0">
                <a:solidFill>
                  <a:schemeClr val="bg1"/>
                </a:solidFill>
              </a:rPr>
              <a:t>Patrick Ruiz</a:t>
            </a:r>
            <a:r>
              <a:rPr lang="en-US" sz="2800" dirty="0">
                <a:solidFill>
                  <a:schemeClr val="bg1"/>
                </a:solidFill>
              </a:rPr>
              <a:t> lead the sales efforts, making them crucial to overall company performance.</a:t>
            </a:r>
          </a:p>
          <a:p>
            <a:pPr marL="457200" indent="-457200">
              <a:buFont typeface="Arial" pitchFamily="34" charset="0"/>
              <a:buChar char="•"/>
            </a:pPr>
            <a:r>
              <a:rPr lang="en-US" sz="2800" b="1" dirty="0">
                <a:solidFill>
                  <a:schemeClr val="bg1"/>
                </a:solidFill>
              </a:rPr>
              <a:t>Profit Margins</a:t>
            </a:r>
            <a:r>
              <a:rPr lang="en-US" sz="2800" dirty="0">
                <a:solidFill>
                  <a:schemeClr val="bg1"/>
                </a:solidFill>
              </a:rPr>
              <a:t>: Margins vary by product and location, highlighting the need to optimize for profitability in underperforming areas or products</a:t>
            </a:r>
            <a:r>
              <a:rPr lang="en-US" dirty="0"/>
              <a:t>.</a:t>
            </a:r>
          </a:p>
          <a:p>
            <a:pPr>
              <a:lnSpc>
                <a:spcPct val="150000"/>
              </a:lnSpc>
            </a:pPr>
            <a:endParaRPr lang="en-US" sz="20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4303060" y="479775"/>
            <a:ext cx="8344536" cy="707886"/>
          </a:xfrm>
          <a:prstGeom prst="rect">
            <a:avLst/>
          </a:prstGeom>
          <a:noFill/>
        </p:spPr>
        <p:txBody>
          <a:bodyPr wrap="square" rtlCol="0">
            <a:spAutoFit/>
          </a:bodyPr>
          <a:lstStyle/>
          <a:p>
            <a:r>
              <a:rPr lang="en-US" sz="4000" b="1" dirty="0"/>
              <a:t>SALES PERFORMANCE INSIGHT</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01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543375" y="221204"/>
            <a:ext cx="3085386" cy="385524"/>
          </a:xfrm>
          <a:prstGeom prst="rect">
            <a:avLst/>
          </a:prstGeom>
          <a:noFill/>
          <a:ln/>
        </p:spPr>
        <p:txBody>
          <a:bodyPr wrap="none" lIns="0" tIns="0" rIns="0" bIns="0" rtlCol="0" anchor="t"/>
          <a:lstStyle/>
          <a:p>
            <a:pPr marL="0" indent="0">
              <a:lnSpc>
                <a:spcPts val="3000"/>
              </a:lnSpc>
              <a:buNone/>
            </a:pPr>
            <a:endParaRPr lang="en-US" sz="2400" dirty="0">
              <a:latin typeface="Arial" panose="020B0604020202020204" pitchFamily="34" charset="0"/>
              <a:cs typeface="Arial" panose="020B0604020202020204" pitchFamily="34" charset="0"/>
            </a:endParaRPr>
          </a:p>
        </p:txBody>
      </p:sp>
      <p:pic>
        <p:nvPicPr>
          <p:cNvPr id="2050" name="Picture 2" descr="C:\Users\dell\OneDrive\Pictures\Screenshots\Screenshot 2024-10-11 1215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28" y="77339"/>
            <a:ext cx="6922939" cy="778650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ell\OneDrive\Pictures\Screenshots\Screenshot 2024-10-11 1215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165" y="77339"/>
            <a:ext cx="7309235" cy="793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5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4818068"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ar-EG" sz="2000" b="1" dirty="0" smtClean="0">
                <a:solidFill>
                  <a:schemeClr val="bg1"/>
                </a:solidFill>
              </a:rPr>
              <a:t> </a:t>
            </a:r>
            <a:endParaRPr lang="en-US" sz="2000" b="1" dirty="0">
              <a:solidFill>
                <a:schemeClr val="bg1"/>
              </a:solidFill>
            </a:endParaRPr>
          </a:p>
          <a:p>
            <a:r>
              <a:rPr lang="en-US" sz="2000" b="1" dirty="0">
                <a:solidFill>
                  <a:schemeClr val="bg1"/>
                </a:solidFill>
              </a:rPr>
              <a:t>Customer Grouping Analysis</a:t>
            </a:r>
            <a:r>
              <a:rPr lang="en-US" sz="2000" dirty="0">
                <a:solidFill>
                  <a:schemeClr val="bg1"/>
                </a:solidFill>
              </a:rPr>
              <a:t>:</a:t>
            </a:r>
          </a:p>
          <a:p>
            <a:pPr marL="800100" lvl="1" indent="-342900">
              <a:buFont typeface="Arial" pitchFamily="34" charset="0"/>
              <a:buChar char="•"/>
            </a:pPr>
            <a:r>
              <a:rPr lang="en-US" sz="2000" dirty="0">
                <a:solidFill>
                  <a:schemeClr val="bg1"/>
                </a:solidFill>
              </a:rPr>
              <a:t>The scatter plot shows customer groups, with </a:t>
            </a:r>
            <a:r>
              <a:rPr lang="en-US" sz="2000" b="1" dirty="0">
                <a:solidFill>
                  <a:schemeClr val="bg1"/>
                </a:solidFill>
              </a:rPr>
              <a:t>Rank 1-20</a:t>
            </a:r>
            <a:r>
              <a:rPr lang="en-US" sz="2000" dirty="0">
                <a:solidFill>
                  <a:schemeClr val="bg1"/>
                </a:solidFill>
              </a:rPr>
              <a:t> and </a:t>
            </a:r>
            <a:r>
              <a:rPr lang="en-US" sz="2000" b="1" dirty="0">
                <a:solidFill>
                  <a:schemeClr val="bg1"/>
                </a:solidFill>
              </a:rPr>
              <a:t>Rank 21-50</a:t>
            </a:r>
            <a:r>
              <a:rPr lang="en-US" sz="2000" dirty="0">
                <a:solidFill>
                  <a:schemeClr val="bg1"/>
                </a:solidFill>
              </a:rPr>
              <a:t> highlighted in different colors.</a:t>
            </a:r>
          </a:p>
          <a:p>
            <a:pPr marL="800100" lvl="1" indent="-342900">
              <a:buFont typeface="Arial" pitchFamily="34" charset="0"/>
              <a:buChar char="•"/>
            </a:pPr>
            <a:r>
              <a:rPr lang="en-US" sz="2000" dirty="0">
                <a:solidFill>
                  <a:schemeClr val="bg1"/>
                </a:solidFill>
              </a:rPr>
              <a:t>Profit and margins vary significantly across customer groups, indicating that top-ranked customers tend to deliver higher profits with stable margins.</a:t>
            </a:r>
          </a:p>
          <a:p>
            <a:r>
              <a:rPr lang="en-US" sz="2000" b="1" dirty="0">
                <a:solidFill>
                  <a:schemeClr val="bg1"/>
                </a:solidFill>
              </a:rPr>
              <a:t>Top 5 Customers</a:t>
            </a:r>
            <a:r>
              <a:rPr lang="en-US" sz="2000" dirty="0">
                <a:solidFill>
                  <a:schemeClr val="bg1"/>
                </a:solidFill>
              </a:rPr>
              <a:t>:</a:t>
            </a:r>
          </a:p>
          <a:p>
            <a:pPr marL="800100" lvl="1" indent="-342900">
              <a:buFont typeface="Arial" pitchFamily="34" charset="0"/>
              <a:buChar char="•"/>
            </a:pPr>
            <a:r>
              <a:rPr lang="en-US" sz="2000" dirty="0">
                <a:solidFill>
                  <a:schemeClr val="bg1"/>
                </a:solidFill>
              </a:rPr>
              <a:t>The top 5 customers by total sales are </a:t>
            </a:r>
            <a:r>
              <a:rPr lang="en-US" sz="2000" b="1" dirty="0">
                <a:solidFill>
                  <a:schemeClr val="bg1"/>
                </a:solidFill>
              </a:rPr>
              <a:t>Ryan Taylor (26K)</a:t>
            </a:r>
            <a:r>
              <a:rPr lang="en-US" sz="2000" dirty="0">
                <a:solidFill>
                  <a:schemeClr val="bg1"/>
                </a:solidFill>
              </a:rPr>
              <a:t>, </a:t>
            </a:r>
            <a:r>
              <a:rPr lang="en-US" sz="2000" b="1" dirty="0">
                <a:solidFill>
                  <a:schemeClr val="bg1"/>
                </a:solidFill>
              </a:rPr>
              <a:t>Gary Pierce (25K)</a:t>
            </a:r>
            <a:r>
              <a:rPr lang="en-US" sz="2000" dirty="0">
                <a:solidFill>
                  <a:schemeClr val="bg1"/>
                </a:solidFill>
              </a:rPr>
              <a:t>, </a:t>
            </a:r>
            <a:r>
              <a:rPr lang="en-US" sz="2000" b="1" dirty="0">
                <a:solidFill>
                  <a:schemeClr val="bg1"/>
                </a:solidFill>
              </a:rPr>
              <a:t>Gregory Chan (23K)</a:t>
            </a:r>
            <a:r>
              <a:rPr lang="en-US" sz="2000" dirty="0">
                <a:solidFill>
                  <a:schemeClr val="bg1"/>
                </a:solidFill>
              </a:rPr>
              <a:t>, </a:t>
            </a:r>
            <a:r>
              <a:rPr lang="en-US" sz="2000" b="1" dirty="0">
                <a:solidFill>
                  <a:schemeClr val="bg1"/>
                </a:solidFill>
              </a:rPr>
              <a:t>Gregory Jackson (21K)</a:t>
            </a:r>
            <a:r>
              <a:rPr lang="en-US" sz="2000" dirty="0">
                <a:solidFill>
                  <a:schemeClr val="bg1"/>
                </a:solidFill>
              </a:rPr>
              <a:t>, and </a:t>
            </a:r>
            <a:r>
              <a:rPr lang="en-US" sz="2000" b="1" dirty="0">
                <a:solidFill>
                  <a:schemeClr val="bg1"/>
                </a:solidFill>
              </a:rPr>
              <a:t>Jack Lewis (11K)</a:t>
            </a:r>
            <a:r>
              <a:rPr lang="en-US" sz="2000" dirty="0">
                <a:solidFill>
                  <a:schemeClr val="bg1"/>
                </a:solidFill>
              </a:rPr>
              <a:t>.</a:t>
            </a:r>
          </a:p>
          <a:p>
            <a:pPr marL="800100" lvl="1" indent="-342900">
              <a:buFont typeface="Arial" pitchFamily="34" charset="0"/>
              <a:buChar char="•"/>
            </a:pPr>
            <a:r>
              <a:rPr lang="en-US" sz="2000" dirty="0">
                <a:solidFill>
                  <a:schemeClr val="bg1"/>
                </a:solidFill>
              </a:rPr>
              <a:t>These top customers significantly impact sales, with the pie chart showing their sales distribution.</a:t>
            </a:r>
          </a:p>
          <a:p>
            <a:r>
              <a:rPr lang="en-US" sz="2000" b="1" dirty="0">
                <a:solidFill>
                  <a:schemeClr val="bg1"/>
                </a:solidFill>
              </a:rPr>
              <a:t>Sales Growth</a:t>
            </a:r>
            <a:r>
              <a:rPr lang="en-US" sz="2000" dirty="0">
                <a:solidFill>
                  <a:schemeClr val="bg1"/>
                </a:solidFill>
              </a:rPr>
              <a:t>:</a:t>
            </a:r>
          </a:p>
          <a:p>
            <a:pPr marL="800100" lvl="1" indent="-342900">
              <a:buFont typeface="Arial" pitchFamily="34" charset="0"/>
              <a:buChar char="•"/>
            </a:pPr>
            <a:r>
              <a:rPr lang="en-US" sz="2000" b="1" dirty="0">
                <a:solidFill>
                  <a:schemeClr val="bg1"/>
                </a:solidFill>
              </a:rPr>
              <a:t>Aaron Cruz</a:t>
            </a:r>
            <a:r>
              <a:rPr lang="en-US" sz="2000" dirty="0">
                <a:solidFill>
                  <a:schemeClr val="bg1"/>
                </a:solidFill>
              </a:rPr>
              <a:t> and </a:t>
            </a:r>
            <a:r>
              <a:rPr lang="en-US" sz="2000" b="1" dirty="0">
                <a:solidFill>
                  <a:schemeClr val="bg1"/>
                </a:solidFill>
              </a:rPr>
              <a:t>Adam Tucker</a:t>
            </a:r>
            <a:r>
              <a:rPr lang="en-US" sz="2000" dirty="0">
                <a:solidFill>
                  <a:schemeClr val="bg1"/>
                </a:solidFill>
              </a:rPr>
              <a:t> show the highest sales growth, with 28.6K and 43.5K </a:t>
            </a:r>
            <a:r>
              <a:rPr lang="en-US" sz="2000" dirty="0" err="1">
                <a:solidFill>
                  <a:schemeClr val="bg1"/>
                </a:solidFill>
              </a:rPr>
              <a:t>YoY</a:t>
            </a:r>
            <a:r>
              <a:rPr lang="en-US" sz="2000" dirty="0">
                <a:solidFill>
                  <a:schemeClr val="bg1"/>
                </a:solidFill>
              </a:rPr>
              <a:t> (Year-on-Year) growth, respectively.</a:t>
            </a:r>
          </a:p>
          <a:p>
            <a:pPr marL="800100" lvl="1" indent="-342900">
              <a:buFont typeface="Arial" pitchFamily="34" charset="0"/>
              <a:buChar char="•"/>
            </a:pPr>
            <a:r>
              <a:rPr lang="en-US" sz="2000" b="1" dirty="0">
                <a:solidFill>
                  <a:schemeClr val="bg1"/>
                </a:solidFill>
              </a:rPr>
              <a:t>Adam Myers</a:t>
            </a:r>
            <a:r>
              <a:rPr lang="en-US" sz="2000" dirty="0">
                <a:solidFill>
                  <a:schemeClr val="bg1"/>
                </a:solidFill>
              </a:rPr>
              <a:t> stands out for profit growth, with a </a:t>
            </a:r>
            <a:r>
              <a:rPr lang="en-US" sz="2000" dirty="0" err="1">
                <a:solidFill>
                  <a:schemeClr val="bg1"/>
                </a:solidFill>
              </a:rPr>
              <a:t>YoY</a:t>
            </a:r>
            <a:r>
              <a:rPr lang="en-US" sz="2000" dirty="0">
                <a:solidFill>
                  <a:schemeClr val="bg1"/>
                </a:solidFill>
              </a:rPr>
              <a:t> profit growth of 10.3K and a margin growth of 0.05.</a:t>
            </a:r>
          </a:p>
          <a:p>
            <a:r>
              <a:rPr lang="en-US" sz="2000" b="1" dirty="0">
                <a:solidFill>
                  <a:schemeClr val="bg1"/>
                </a:solidFill>
              </a:rPr>
              <a:t>Quarterly Sales Trends</a:t>
            </a:r>
            <a:r>
              <a:rPr lang="en-US" sz="2000" dirty="0">
                <a:solidFill>
                  <a:schemeClr val="bg1"/>
                </a:solidFill>
              </a:rPr>
              <a:t>:</a:t>
            </a:r>
          </a:p>
          <a:p>
            <a:pPr marL="800100" lvl="1" indent="-342900">
              <a:buFont typeface="Arial" pitchFamily="34" charset="0"/>
              <a:buChar char="•"/>
            </a:pPr>
            <a:r>
              <a:rPr lang="en-US" sz="2000" dirty="0">
                <a:solidFill>
                  <a:schemeClr val="bg1"/>
                </a:solidFill>
              </a:rPr>
              <a:t>Sales have grown progressively across quarters, with 2018 showing the largest increase, as shown in the bar graph.</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b="1" dirty="0"/>
              <a:t>Customer </a:t>
            </a:r>
            <a:r>
              <a:rPr lang="en-US" sz="4000" b="1" dirty="0" smtClean="0"/>
              <a:t>Insight</a:t>
            </a:r>
            <a:endParaRPr lang="en-US" sz="4000" b="1" dirty="0"/>
          </a:p>
        </p:txBody>
      </p:sp>
    </p:spTree>
    <p:extLst>
      <p:ext uri="{BB962C8B-B14F-4D97-AF65-F5344CB8AC3E}">
        <p14:creationId xmlns:p14="http://schemas.microsoft.com/office/powerpoint/2010/main" val="193563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3998674" y="416859"/>
            <a:ext cx="4818068" cy="833718"/>
          </a:xfrm>
          <a:prstGeom prst="roundRect">
            <a:avLst>
              <a:gd name="adj" fmla="val 3037"/>
            </a:avLst>
          </a:prstGeom>
          <a:solidFill>
            <a:srgbClr val="003180"/>
          </a:solidFill>
          <a:ln w="7620">
            <a:solidFill>
              <a:srgbClr val="194A99"/>
            </a:solidFill>
            <a:prstDash val="solid"/>
          </a:ln>
        </p:spPr>
      </p:sp>
      <p:sp>
        <p:nvSpPr>
          <p:cNvPr id="9" name="Text 6"/>
          <p:cNvSpPr/>
          <p:nvPr/>
        </p:nvSpPr>
        <p:spPr>
          <a:xfrm>
            <a:off x="300731" y="1707776"/>
            <a:ext cx="13487400" cy="5760258"/>
          </a:xfrm>
          <a:prstGeom prst="rect">
            <a:avLst/>
          </a:prstGeom>
          <a:noFill/>
          <a:ln/>
        </p:spPr>
        <p:txBody>
          <a:bodyPr wrap="square" lIns="0" tIns="0" rIns="0" bIns="0" rtlCol="0" anchor="t"/>
          <a:lstStyle/>
          <a:p>
            <a:r>
              <a:rPr lang="en-US" sz="2400" b="1" dirty="0">
                <a:solidFill>
                  <a:schemeClr val="bg1"/>
                </a:solidFill>
              </a:rPr>
              <a:t>Product Grouping</a:t>
            </a:r>
            <a:r>
              <a:rPr lang="en-US" sz="2400" dirty="0">
                <a:solidFill>
                  <a:schemeClr val="bg1"/>
                </a:solidFill>
              </a:rPr>
              <a:t>:</a:t>
            </a:r>
          </a:p>
          <a:p>
            <a:pPr marL="342900" indent="-342900">
              <a:buFont typeface="Arial" pitchFamily="34" charset="0"/>
              <a:buChar char="•"/>
            </a:pPr>
            <a:r>
              <a:rPr lang="en-US" sz="2400" dirty="0">
                <a:solidFill>
                  <a:schemeClr val="bg1"/>
                </a:solidFill>
              </a:rPr>
              <a:t>Products are grouped by their performance, classified as </a:t>
            </a:r>
            <a:r>
              <a:rPr lang="en-US" sz="2400" b="1" dirty="0">
                <a:solidFill>
                  <a:schemeClr val="bg1"/>
                </a:solidFill>
              </a:rPr>
              <a:t>Strong</a:t>
            </a:r>
            <a:r>
              <a:rPr lang="en-US" sz="2400" dirty="0">
                <a:solidFill>
                  <a:schemeClr val="bg1"/>
                </a:solidFill>
              </a:rPr>
              <a:t>, </a:t>
            </a:r>
            <a:r>
              <a:rPr lang="en-US" sz="2400" b="1" dirty="0">
                <a:solidFill>
                  <a:schemeClr val="bg1"/>
                </a:solidFill>
              </a:rPr>
              <a:t>Average</a:t>
            </a:r>
            <a:r>
              <a:rPr lang="en-US" sz="2400" dirty="0">
                <a:solidFill>
                  <a:schemeClr val="bg1"/>
                </a:solidFill>
              </a:rPr>
              <a:t>, or </a:t>
            </a:r>
            <a:r>
              <a:rPr lang="en-US" sz="2400" b="1" dirty="0">
                <a:solidFill>
                  <a:schemeClr val="bg1"/>
                </a:solidFill>
              </a:rPr>
              <a:t>Weak</a:t>
            </a:r>
            <a:r>
              <a:rPr lang="en-US" sz="2400" dirty="0">
                <a:solidFill>
                  <a:schemeClr val="bg1"/>
                </a:solidFill>
              </a:rPr>
              <a:t> in terms of growth.</a:t>
            </a:r>
          </a:p>
          <a:p>
            <a:pPr marL="342900" indent="-342900">
              <a:buFont typeface="Arial" pitchFamily="34" charset="0"/>
              <a:buChar char="•"/>
            </a:pPr>
            <a:r>
              <a:rPr lang="en-US" sz="2400" b="1" dirty="0">
                <a:solidFill>
                  <a:schemeClr val="bg1"/>
                </a:solidFill>
              </a:rPr>
              <a:t>Product 87</a:t>
            </a:r>
            <a:r>
              <a:rPr lang="en-US" sz="2400" dirty="0">
                <a:solidFill>
                  <a:schemeClr val="bg1"/>
                </a:solidFill>
              </a:rPr>
              <a:t>, </a:t>
            </a:r>
            <a:r>
              <a:rPr lang="en-US" sz="2400" b="1" dirty="0">
                <a:solidFill>
                  <a:schemeClr val="bg1"/>
                </a:solidFill>
              </a:rPr>
              <a:t>Product 72</a:t>
            </a:r>
            <a:r>
              <a:rPr lang="en-US" sz="2400" dirty="0">
                <a:solidFill>
                  <a:schemeClr val="bg1"/>
                </a:solidFill>
              </a:rPr>
              <a:t>, and </a:t>
            </a:r>
            <a:r>
              <a:rPr lang="en-US" sz="2400" b="1" dirty="0">
                <a:solidFill>
                  <a:schemeClr val="bg1"/>
                </a:solidFill>
              </a:rPr>
              <a:t>Product 94</a:t>
            </a:r>
            <a:r>
              <a:rPr lang="en-US" sz="2400" dirty="0">
                <a:solidFill>
                  <a:schemeClr val="bg1"/>
                </a:solidFill>
              </a:rPr>
              <a:t> are the top performers in terms of total sales.</a:t>
            </a:r>
          </a:p>
          <a:p>
            <a:r>
              <a:rPr lang="en-US" sz="2400" b="1" dirty="0" err="1">
                <a:solidFill>
                  <a:schemeClr val="bg1"/>
                </a:solidFill>
              </a:rPr>
              <a:t>YoY</a:t>
            </a:r>
            <a:r>
              <a:rPr lang="en-US" sz="2400" b="1" dirty="0">
                <a:solidFill>
                  <a:schemeClr val="bg1"/>
                </a:solidFill>
              </a:rPr>
              <a:t> Sales Growth</a:t>
            </a:r>
            <a:r>
              <a:rPr lang="en-US" sz="2400" dirty="0">
                <a:solidFill>
                  <a:schemeClr val="bg1"/>
                </a:solidFill>
              </a:rPr>
              <a:t>:</a:t>
            </a:r>
          </a:p>
          <a:p>
            <a:pPr marL="342900" indent="-342900">
              <a:buFont typeface="Arial" pitchFamily="34" charset="0"/>
              <a:buChar char="•"/>
            </a:pPr>
            <a:r>
              <a:rPr lang="en-US" sz="2400" dirty="0">
                <a:solidFill>
                  <a:schemeClr val="bg1"/>
                </a:solidFill>
              </a:rPr>
              <a:t>Significant growth occurred in 2017 with </a:t>
            </a:r>
            <a:r>
              <a:rPr lang="en-US" sz="2400" b="1" dirty="0">
                <a:solidFill>
                  <a:schemeClr val="bg1"/>
                </a:solidFill>
              </a:rPr>
              <a:t>68.7%</a:t>
            </a:r>
            <a:r>
              <a:rPr lang="en-US" sz="2400" dirty="0">
                <a:solidFill>
                  <a:schemeClr val="bg1"/>
                </a:solidFill>
              </a:rPr>
              <a:t> </a:t>
            </a:r>
            <a:r>
              <a:rPr lang="en-US" sz="2400" dirty="0" err="1">
                <a:solidFill>
                  <a:schemeClr val="bg1"/>
                </a:solidFill>
              </a:rPr>
              <a:t>YoY</a:t>
            </a:r>
            <a:r>
              <a:rPr lang="en-US" sz="2400" dirty="0">
                <a:solidFill>
                  <a:schemeClr val="bg1"/>
                </a:solidFill>
              </a:rPr>
              <a:t> growth, followed by a </a:t>
            </a:r>
            <a:r>
              <a:rPr lang="en-US" sz="2400" b="1" dirty="0">
                <a:solidFill>
                  <a:schemeClr val="bg1"/>
                </a:solidFill>
              </a:rPr>
              <a:t>44.4%</a:t>
            </a:r>
            <a:r>
              <a:rPr lang="en-US" sz="2400" dirty="0">
                <a:solidFill>
                  <a:schemeClr val="bg1"/>
                </a:solidFill>
              </a:rPr>
              <a:t> increase in 2018.</a:t>
            </a:r>
          </a:p>
          <a:p>
            <a:pPr marL="342900" indent="-342900">
              <a:buFont typeface="Arial" pitchFamily="34" charset="0"/>
              <a:buChar char="•"/>
            </a:pPr>
            <a:r>
              <a:rPr lang="en-US" sz="2400" dirty="0">
                <a:solidFill>
                  <a:schemeClr val="bg1"/>
                </a:solidFill>
              </a:rPr>
              <a:t>However, 2016 experienced a slight decrease in sales with a </a:t>
            </a:r>
            <a:r>
              <a:rPr lang="en-US" sz="2400" b="1" dirty="0">
                <a:solidFill>
                  <a:schemeClr val="bg1"/>
                </a:solidFill>
              </a:rPr>
              <a:t>-1.1%</a:t>
            </a:r>
            <a:r>
              <a:rPr lang="en-US" sz="2400" dirty="0">
                <a:solidFill>
                  <a:schemeClr val="bg1"/>
                </a:solidFill>
              </a:rPr>
              <a:t> decline.</a:t>
            </a:r>
          </a:p>
          <a:p>
            <a:r>
              <a:rPr lang="en-US" sz="2400" b="1" dirty="0">
                <a:solidFill>
                  <a:schemeClr val="bg1"/>
                </a:solidFill>
              </a:rPr>
              <a:t>Top Performing Products</a:t>
            </a:r>
            <a:r>
              <a:rPr lang="en-US" sz="2400" dirty="0">
                <a:solidFill>
                  <a:schemeClr val="bg1"/>
                </a:solidFill>
              </a:rPr>
              <a:t>:</a:t>
            </a:r>
          </a:p>
          <a:p>
            <a:pPr marL="342900" indent="-342900">
              <a:buFont typeface="Arial" pitchFamily="34" charset="0"/>
              <a:buChar char="•"/>
            </a:pPr>
            <a:r>
              <a:rPr lang="en-US" sz="2400" b="1" dirty="0">
                <a:solidFill>
                  <a:schemeClr val="bg1"/>
                </a:solidFill>
              </a:rPr>
              <a:t>Product 72</a:t>
            </a:r>
            <a:r>
              <a:rPr lang="en-US" sz="2400" dirty="0">
                <a:solidFill>
                  <a:schemeClr val="bg1"/>
                </a:solidFill>
              </a:rPr>
              <a:t> leads with </a:t>
            </a:r>
            <a:r>
              <a:rPr lang="en-US" sz="2400" b="1" dirty="0">
                <a:solidFill>
                  <a:schemeClr val="bg1"/>
                </a:solidFill>
              </a:rPr>
              <a:t>62K</a:t>
            </a:r>
            <a:r>
              <a:rPr lang="en-US" sz="2400" dirty="0">
                <a:solidFill>
                  <a:schemeClr val="bg1"/>
                </a:solidFill>
              </a:rPr>
              <a:t> sales, followed by </a:t>
            </a:r>
            <a:r>
              <a:rPr lang="en-US" sz="2400" b="1" dirty="0">
                <a:solidFill>
                  <a:schemeClr val="bg1"/>
                </a:solidFill>
              </a:rPr>
              <a:t>Product 87</a:t>
            </a:r>
            <a:r>
              <a:rPr lang="en-US" sz="2400" dirty="0">
                <a:solidFill>
                  <a:schemeClr val="bg1"/>
                </a:solidFill>
              </a:rPr>
              <a:t> with </a:t>
            </a:r>
            <a:r>
              <a:rPr lang="en-US" sz="2400" b="1" dirty="0">
                <a:solidFill>
                  <a:schemeClr val="bg1"/>
                </a:solidFill>
              </a:rPr>
              <a:t>60K</a:t>
            </a:r>
            <a:r>
              <a:rPr lang="en-US" sz="2400" dirty="0">
                <a:solidFill>
                  <a:schemeClr val="bg1"/>
                </a:solidFill>
              </a:rPr>
              <a:t> sales, both making up a large share of total product sales.</a:t>
            </a:r>
          </a:p>
          <a:p>
            <a:pPr marL="342900" indent="-342900">
              <a:buFont typeface="Arial" pitchFamily="34" charset="0"/>
              <a:buChar char="•"/>
            </a:pPr>
            <a:r>
              <a:rPr lang="en-US" sz="2400" b="1" dirty="0">
                <a:solidFill>
                  <a:schemeClr val="bg1"/>
                </a:solidFill>
              </a:rPr>
              <a:t>Product 74</a:t>
            </a:r>
            <a:r>
              <a:rPr lang="en-US" sz="2400" dirty="0">
                <a:solidFill>
                  <a:schemeClr val="bg1"/>
                </a:solidFill>
              </a:rPr>
              <a:t> and </a:t>
            </a:r>
            <a:r>
              <a:rPr lang="en-US" sz="2400" b="1" dirty="0">
                <a:solidFill>
                  <a:schemeClr val="bg1"/>
                </a:solidFill>
              </a:rPr>
              <a:t>Product 18</a:t>
            </a:r>
            <a:r>
              <a:rPr lang="en-US" sz="2400" dirty="0">
                <a:solidFill>
                  <a:schemeClr val="bg1"/>
                </a:solidFill>
              </a:rPr>
              <a:t> also contribute significantly to overall sales performance.</a:t>
            </a:r>
          </a:p>
          <a:p>
            <a:r>
              <a:rPr lang="en-US" sz="2400" b="1" dirty="0">
                <a:solidFill>
                  <a:schemeClr val="bg1"/>
                </a:solidFill>
              </a:rPr>
              <a:t>Total Sales by Quarter</a:t>
            </a:r>
            <a:r>
              <a:rPr lang="en-US" sz="2400" dirty="0">
                <a:solidFill>
                  <a:schemeClr val="bg1"/>
                </a:solidFill>
              </a:rPr>
              <a:t>:</a:t>
            </a:r>
          </a:p>
          <a:p>
            <a:pPr marL="342900" indent="-342900">
              <a:buFont typeface="Arial" pitchFamily="34" charset="0"/>
              <a:buChar char="•"/>
            </a:pPr>
            <a:r>
              <a:rPr lang="en-US" sz="2400" dirty="0">
                <a:solidFill>
                  <a:schemeClr val="bg1"/>
                </a:solidFill>
              </a:rPr>
              <a:t>The sales volume has increased steadily across 2016, 2017, and 2018, with notable growth in 2018, as seen in the bar chart.</a:t>
            </a:r>
          </a:p>
          <a:p>
            <a:r>
              <a:rPr lang="en-US" sz="2400" b="1" dirty="0">
                <a:solidFill>
                  <a:schemeClr val="bg1"/>
                </a:solidFill>
              </a:rPr>
              <a:t>Product Profitability</a:t>
            </a:r>
            <a:r>
              <a:rPr lang="en-US" sz="2400" dirty="0">
                <a:solidFill>
                  <a:schemeClr val="bg1"/>
                </a:solidFill>
              </a:rPr>
              <a:t>:</a:t>
            </a:r>
          </a:p>
          <a:p>
            <a:pPr marL="342900" indent="-342900">
              <a:buFont typeface="Arial" pitchFamily="34" charset="0"/>
              <a:buChar char="•"/>
            </a:pPr>
            <a:r>
              <a:rPr lang="en-US" sz="2400" dirty="0">
                <a:solidFill>
                  <a:schemeClr val="bg1"/>
                </a:solidFill>
              </a:rPr>
              <a:t>The scatter plot shows that products with higher profit margins tend to have moderate sales volume. Products with lower sales, such as those with </a:t>
            </a:r>
            <a:r>
              <a:rPr lang="en-US" sz="2400" b="1" dirty="0">
                <a:solidFill>
                  <a:schemeClr val="bg1"/>
                </a:solidFill>
              </a:rPr>
              <a:t>0.5M</a:t>
            </a:r>
            <a:r>
              <a:rPr lang="en-US" sz="2400" dirty="0">
                <a:solidFill>
                  <a:schemeClr val="bg1"/>
                </a:solidFill>
              </a:rPr>
              <a:t> total sales, often have higher profit margins.</a:t>
            </a:r>
          </a:p>
        </p:txBody>
      </p:sp>
      <p:sp>
        <p:nvSpPr>
          <p:cNvPr id="14" name="TextBox 13"/>
          <p:cNvSpPr txBox="1"/>
          <p:nvPr/>
        </p:nvSpPr>
        <p:spPr>
          <a:xfrm>
            <a:off x="4370437" y="461305"/>
            <a:ext cx="8344536" cy="707886"/>
          </a:xfrm>
          <a:prstGeom prst="rect">
            <a:avLst/>
          </a:prstGeom>
          <a:noFill/>
        </p:spPr>
        <p:txBody>
          <a:bodyPr wrap="square" rtlCol="0">
            <a:spAutoFit/>
          </a:bodyPr>
          <a:lstStyle/>
          <a:p>
            <a:r>
              <a:rPr lang="en-US" sz="4000" b="1" dirty="0"/>
              <a:t>Product </a:t>
            </a:r>
            <a:r>
              <a:rPr lang="en-US" sz="4000" b="1" dirty="0" smtClean="0"/>
              <a:t>Insight</a:t>
            </a:r>
            <a:endParaRPr lang="en-US" sz="4000" b="1" dirty="0"/>
          </a:p>
        </p:txBody>
      </p:sp>
    </p:spTree>
    <p:extLst>
      <p:ext uri="{BB962C8B-B14F-4D97-AF65-F5344CB8AC3E}">
        <p14:creationId xmlns:p14="http://schemas.microsoft.com/office/powerpoint/2010/main" val="1920955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2208</Words>
  <Application>Microsoft Office PowerPoint</Application>
  <PresentationFormat>Custom</PresentationFormat>
  <Paragraphs>167</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Merriweather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Abdalla Elshamy</cp:lastModifiedBy>
  <cp:revision>15</cp:revision>
  <dcterms:created xsi:type="dcterms:W3CDTF">2024-10-10T14:03:33Z</dcterms:created>
  <dcterms:modified xsi:type="dcterms:W3CDTF">2024-10-11T09:55:16Z</dcterms:modified>
</cp:coreProperties>
</file>